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556" r:id="rId2"/>
    <p:sldId id="551" r:id="rId3"/>
    <p:sldId id="603" r:id="rId4"/>
    <p:sldId id="613" r:id="rId5"/>
    <p:sldId id="608" r:id="rId6"/>
    <p:sldId id="570" r:id="rId7"/>
    <p:sldId id="571" r:id="rId8"/>
    <p:sldId id="572" r:id="rId9"/>
    <p:sldId id="610" r:id="rId10"/>
    <p:sldId id="614" r:id="rId11"/>
    <p:sldId id="574" r:id="rId12"/>
    <p:sldId id="615" r:id="rId13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kfreeman" initials="l" lastIdx="8" clrIdx="0">
    <p:extLst/>
  </p:cmAuthor>
  <p:cmAuthor id="2" name="Feige, Corri A (DNR)" initials="FCA(" lastIdx="20" clrIdx="1">
    <p:extLst>
      <p:ext uri="{19B8F6BF-5375-455C-9EA6-DF929625EA0E}">
        <p15:presenceInfo xmlns:p15="http://schemas.microsoft.com/office/powerpoint/2012/main" userId="S-1-5-21-1537576153-130628113-2824583769-325373" providerId="AD"/>
      </p:ext>
    </p:extLst>
  </p:cmAuthor>
  <p:cmAuthor id="3" name="Young, Yelena V (DNR)" initials="YVY" lastIdx="8" clrIdx="2">
    <p:extLst>
      <p:ext uri="{19B8F6BF-5375-455C-9EA6-DF929625EA0E}">
        <p15:presenceInfo xmlns:p15="http://schemas.microsoft.com/office/powerpoint/2012/main" userId="Young, Yelena V (DNR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3366FF"/>
    <a:srgbClr val="0066CC"/>
    <a:srgbClr val="003399"/>
    <a:srgbClr val="0000CC"/>
    <a:srgbClr val="0033CC"/>
    <a:srgbClr val="FFFFFF"/>
    <a:srgbClr val="FFFF00"/>
    <a:srgbClr val="E2EFFE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0" autoAdjust="0"/>
    <p:restoredTop sz="78596" autoAdjust="0"/>
  </p:normalViewPr>
  <p:slideViewPr>
    <p:cSldViewPr>
      <p:cViewPr varScale="1">
        <p:scale>
          <a:sx n="57" d="100"/>
          <a:sy n="57" d="100"/>
        </p:scale>
        <p:origin x="14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171"/>
    </p:cViewPr>
  </p:sorterViewPr>
  <p:notesViewPr>
    <p:cSldViewPr>
      <p:cViewPr varScale="1">
        <p:scale>
          <a:sx n="57" d="100"/>
          <a:sy n="57" d="100"/>
        </p:scale>
        <p:origin x="-1646" y="-101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5693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88F16A9-852A-465F-BBE6-E05CC994F994}" type="datetimeFigureOut">
              <a:rPr lang="en-US"/>
              <a:pPr>
                <a:defRPr/>
              </a:pPr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5"/>
            <a:ext cx="2971800" cy="46569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46555"/>
            <a:ext cx="2971800" cy="46569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623686-BB35-435F-9164-4021EA5D6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55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5693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E0F74240-C5BF-4A39-9531-7E211D4129EB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8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5"/>
            <a:ext cx="2971800" cy="46569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5"/>
            <a:ext cx="2971800" cy="46569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0BBFA652-FDA5-4CFC-902F-2D6F7F70B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FA652-FDA5-4CFC-902F-2D6F7F70BEC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74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011D7-5449-491A-90C1-1073EACB1A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36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011D7-5449-491A-90C1-1073EACB1A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9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011D7-5449-491A-90C1-1073EACB1A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011D7-5449-491A-90C1-1073EACB1A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4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011D7-5449-491A-90C1-1073EACB1A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2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011D7-5449-491A-90C1-1073EACB1A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57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011D7-5449-491A-90C1-1073EACB1A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01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011D7-5449-491A-90C1-1073EACB1A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56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011D7-5449-491A-90C1-1073EACB1A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05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011D7-5449-491A-90C1-1073EACB1A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5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23B24B-BD0E-4678-95A9-2DFE78E1DC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03014-943A-4261-84A4-7D1206160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AE4C3B-86E5-4760-870B-B525C4F711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A7A2E-C958-49F9-B05A-EAF018F647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4E69EE-F6A4-4736-8761-18BBAF60EA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331D2-1EE3-4E2F-8496-318DB3AF3F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C37B5-60BA-457A-99A2-29E7093DE5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B52D4-89BD-447A-A9C6-CFF890A06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F71D61-D91E-4246-BE2B-EE38D674FF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247FA-527C-49B8-8469-445401C984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07856-455C-47BC-BD31-A099352CB0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87FA4-F4E1-4900-8722-6D816B1BCD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E1B2F-5A63-4F36-B819-C13566D7D7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CB02B-A752-4A5D-88A4-E1620960D7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0A524D-FA4E-4BCC-8118-FBF8CFD21A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EEBD7-FAC6-48FB-856A-FAC0B780A9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1C592-E2A2-4906-B457-5D2C2694E9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6060C-D442-4507-AB3B-C7EDC096A2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54374F-FE8D-42B0-ABC5-F1902BFD59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EE655-C0B5-480E-AFBC-9ABCB4E564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AEB68-B04F-4454-BDB9-5166D4CD15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B294D-06D7-46FF-A8CE-078EC360A4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3BB0A2-86A4-4C8B-AA19-1754C56D07A8}" type="datetime1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t>6/8/2017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781F81-9E76-404A-AF74-42F119FE7C63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76200"/>
            <a:ext cx="8961120" cy="66751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76200"/>
            <a:ext cx="8961120" cy="667512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67818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2EB52D4-89BD-447A-A9C6-CFF890A068E0}" type="slidenum">
              <a:rPr lang="en-US" sz="1200" smtClean="0">
                <a:solidFill>
                  <a:schemeClr val="bg1"/>
                </a:solidFill>
                <a:latin typeface="Garamond" pitchFamily="18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200" dirty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191" y="3733800"/>
            <a:ext cx="8812637" cy="29559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7192" y="133841"/>
            <a:ext cx="8812637" cy="4555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0606" y="1227261"/>
            <a:ext cx="8415308" cy="169277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  <a:latin typeface="+mj-lt"/>
              </a:rPr>
              <a:t>ALASKA’S OIL &amp; GAS INDUSTRY</a:t>
            </a:r>
          </a:p>
          <a:p>
            <a:r>
              <a:rPr lang="en-US" sz="3200" b="1" dirty="0">
                <a:solidFill>
                  <a:schemeClr val="accent1"/>
                </a:solidFill>
                <a:latin typeface="+mj-lt"/>
              </a:rPr>
              <a:t>Cook Inlet Overview &amp; Activity Update</a:t>
            </a:r>
          </a:p>
          <a:p>
            <a:r>
              <a:rPr lang="en-US" sz="2400" i="1" dirty="0">
                <a:solidFill>
                  <a:schemeClr val="accent1"/>
                </a:solidFill>
                <a:latin typeface="+mj-lt"/>
              </a:rPr>
              <a:t>Commonwealth North</a:t>
            </a:r>
            <a:endParaRPr lang="en-US" sz="2400" b="1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559" y="4256034"/>
            <a:ext cx="5824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Presented by: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Mark Wiggin, Deputy Commissioner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Alaska Department of Natural Resources</a:t>
            </a:r>
          </a:p>
          <a:p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June 8, 2017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473490"/>
            <a:ext cx="1738129" cy="181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913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537" y="0"/>
            <a:ext cx="4364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5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29000">
              <a:schemeClr val="bg1">
                <a:alpha val="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" y="76200"/>
            <a:ext cx="8961120" cy="667512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7227" y="304800"/>
            <a:ext cx="8619066" cy="496161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62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kern="0" cap="small" spc="200" dirty="0">
                <a:ln w="12700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WHO’S WORKING COOK INLET?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227" y="1130319"/>
            <a:ext cx="8619066" cy="1318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lvl="0" indent="-257175" defTabSz="685800" fontAlgn="base">
              <a:spcBef>
                <a:spcPts val="1350"/>
              </a:spcBef>
              <a:spcAft>
                <a:spcPct val="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Mid-Sized Independents:</a:t>
            </a:r>
          </a:p>
          <a:p>
            <a:pPr marL="742950" lvl="1" indent="-285750" defTabSz="685800"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cs typeface="Arial" charset="0"/>
              </a:rPr>
              <a:t>Hilcorp Alaska, LLC</a:t>
            </a:r>
          </a:p>
          <a:p>
            <a:pPr marL="257175" lvl="0" indent="-257175" defTabSz="685800" fontAlgn="base">
              <a:spcBef>
                <a:spcPts val="1350"/>
              </a:spcBef>
              <a:spcAft>
                <a:spcPct val="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Small Independents &amp; LLCs: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B52D4-89BD-447A-A9C6-CFF890A06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585" y="2590800"/>
            <a:ext cx="8351521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 defTabSz="68580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AIX Energy LLC </a:t>
            </a:r>
          </a:p>
          <a:p>
            <a:pPr marL="285750" indent="-285750" defTabSz="68580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prstClr val="black"/>
                </a:solidFill>
              </a:rPr>
              <a:t>BlueCrest</a:t>
            </a:r>
            <a:r>
              <a:rPr lang="en-US" dirty="0">
                <a:solidFill>
                  <a:prstClr val="black"/>
                </a:solidFill>
              </a:rPr>
              <a:t> Energy Inc.</a:t>
            </a:r>
          </a:p>
          <a:p>
            <a:pPr marL="285750" indent="-285750" defTabSz="68580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CIRI Production Company</a:t>
            </a:r>
          </a:p>
          <a:p>
            <a:pPr marL="285750" indent="-285750" defTabSz="68580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Chugach Electric Association</a:t>
            </a:r>
          </a:p>
          <a:p>
            <a:pPr marL="285750" indent="-285750" defTabSz="68580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Cook Inlet Energy LLC                          </a:t>
            </a:r>
          </a:p>
          <a:p>
            <a:pPr marL="285750" indent="-285750" defTabSz="68580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Cornucopia Oil &amp; Gas Company LLC</a:t>
            </a:r>
          </a:p>
          <a:p>
            <a:pPr marL="285750" indent="-285750" defTabSz="68580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defTabSz="68580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defTabSz="68580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defTabSz="68580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defTabSz="68580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defTabSz="68580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defTabSz="68580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Corsair Oil &amp; Gas Company LLC</a:t>
            </a:r>
          </a:p>
          <a:p>
            <a:pPr marL="285750" indent="-285750" defTabSz="68580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prstClr val="black"/>
                </a:solidFill>
              </a:rPr>
              <a:t>Furie</a:t>
            </a:r>
            <a:r>
              <a:rPr lang="en-US" dirty="0">
                <a:solidFill>
                  <a:prstClr val="black"/>
                </a:solidFill>
              </a:rPr>
              <a:t> Operating Alaska LLC</a:t>
            </a:r>
          </a:p>
          <a:p>
            <a:pPr marL="285750" indent="-285750" defTabSz="68580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Municipality of Anchorage dba Municipal Light and Power</a:t>
            </a:r>
          </a:p>
          <a:p>
            <a:pPr marL="285750" indent="-285750" defTabSz="68580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Taylor Minerals LLC</a:t>
            </a:r>
          </a:p>
        </p:txBody>
      </p:sp>
    </p:spTree>
    <p:extLst>
      <p:ext uri="{BB962C8B-B14F-4D97-AF65-F5344CB8AC3E}">
        <p14:creationId xmlns:p14="http://schemas.microsoft.com/office/powerpoint/2010/main" val="10194425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29000">
              <a:schemeClr val="bg1">
                <a:alpha val="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" y="76200"/>
            <a:ext cx="8961120" cy="667512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02" y="1779973"/>
            <a:ext cx="3216116" cy="326757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2" name="Rectangle 21"/>
          <p:cNvSpPr/>
          <p:nvPr/>
        </p:nvSpPr>
        <p:spPr>
          <a:xfrm>
            <a:off x="247227" y="2377264"/>
            <a:ext cx="8619066" cy="212122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62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kern="0" cap="small" spc="200" dirty="0">
                <a:ln w="12700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Thank You</a:t>
            </a:r>
          </a:p>
          <a:p>
            <a:pPr algn="ctr">
              <a:lnSpc>
                <a:spcPct val="80000"/>
              </a:lnSpc>
            </a:pPr>
            <a:endParaRPr lang="en-US" sz="4400" b="1" kern="0" cap="small" spc="200" dirty="0">
              <a:ln w="12700">
                <a:noFill/>
                <a:prstDash val="solid"/>
              </a:ln>
              <a:solidFill>
                <a:schemeClr val="accent1"/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en-US" sz="4400" b="1" kern="0" cap="small" spc="200" dirty="0">
                <a:ln w="12700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Questions</a:t>
            </a:r>
            <a:r>
              <a:rPr lang="en-US" sz="3200" b="1" kern="0" cap="small" spc="200" dirty="0">
                <a:ln w="12700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?</a:t>
            </a:r>
          </a:p>
          <a:p>
            <a:pPr algn="ctr">
              <a:lnSpc>
                <a:spcPct val="80000"/>
              </a:lnSpc>
            </a:pPr>
            <a:endParaRPr lang="en-US" sz="3200" b="1" kern="0" cap="small" spc="200" dirty="0">
              <a:ln w="12700">
                <a:noFill/>
                <a:prstDash val="solid"/>
              </a:ln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B52D4-89BD-447A-A9C6-CFF890A06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598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0000"/>
                <a:lumOff val="60000"/>
              </a:schemeClr>
            </a:gs>
            <a:gs pos="34000">
              <a:schemeClr val="bg1"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" y="76200"/>
            <a:ext cx="8961120" cy="667512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7227" y="304800"/>
            <a:ext cx="8619066" cy="69801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62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kern="0" cap="small" spc="200" dirty="0">
                <a:ln w="12700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905000"/>
            <a:ext cx="7315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Cook Inlet Activity Overview: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n-US" sz="2000" b="1" dirty="0"/>
          </a:p>
          <a:p>
            <a:pPr marL="617220" lvl="1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Division of Oil and Gas</a:t>
            </a:r>
          </a:p>
          <a:p>
            <a:pPr marL="617220" lvl="1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617220" lvl="1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Resources and Reserves</a:t>
            </a:r>
          </a:p>
          <a:p>
            <a:pPr marL="617220" lvl="1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617220" lvl="1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Current Activity &amp; New Developments</a:t>
            </a:r>
          </a:p>
          <a:p>
            <a:pPr marL="274320" lvl="1">
              <a:buClr>
                <a:schemeClr val="accent1">
                  <a:lumMod val="60000"/>
                  <a:lumOff val="40000"/>
                </a:schemeClr>
              </a:buClr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B52D4-89BD-447A-A9C6-CFF890A06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68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0000"/>
                <a:lumOff val="60000"/>
              </a:schemeClr>
            </a:gs>
            <a:gs pos="34000">
              <a:schemeClr val="bg1"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" y="76200"/>
            <a:ext cx="8961120" cy="667512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7227" y="546628"/>
            <a:ext cx="8619066" cy="69801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62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kern="0" cap="small" spc="200" dirty="0">
                <a:ln w="12700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Division of Oil and Gas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160" y="1676400"/>
            <a:ext cx="7315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Cross disciplinary team:</a:t>
            </a:r>
          </a:p>
          <a:p>
            <a:pPr marL="617220" lvl="1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Scientists</a:t>
            </a:r>
          </a:p>
          <a:p>
            <a:pPr marL="617220" lvl="1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Engineers</a:t>
            </a:r>
          </a:p>
          <a:p>
            <a:pPr marL="617220" lvl="1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Land managers</a:t>
            </a:r>
          </a:p>
          <a:p>
            <a:pPr marL="617220" lvl="1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Economists</a:t>
            </a:r>
          </a:p>
          <a:p>
            <a:pPr marL="160020" indent="-34290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Manages 24.7 million acres of world class resources:</a:t>
            </a:r>
          </a:p>
          <a:p>
            <a:pPr marL="569913" lvl="1" indent="-296863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Beaufort Sea</a:t>
            </a:r>
          </a:p>
          <a:p>
            <a:pPr marL="569913" lvl="1" indent="-296863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North Slope</a:t>
            </a:r>
          </a:p>
          <a:p>
            <a:pPr marL="569913" lvl="1" indent="-296863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North Slope Foothills</a:t>
            </a:r>
          </a:p>
          <a:p>
            <a:pPr marL="569913" lvl="1" indent="-296863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Cook Inlet</a:t>
            </a:r>
          </a:p>
          <a:p>
            <a:pPr marL="569913" lvl="1" indent="-296863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Alaska Peninsula</a:t>
            </a:r>
          </a:p>
          <a:p>
            <a:pPr marL="342900" indent="-34290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Over 4 million acres under lease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B52D4-89BD-447A-A9C6-CFF890A06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104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40000"/>
                <a:lumOff val="60000"/>
              </a:schemeClr>
            </a:gs>
            <a:gs pos="34000">
              <a:schemeClr val="bg1"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" y="76200"/>
            <a:ext cx="8961120" cy="667512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7227" y="546628"/>
            <a:ext cx="8619066" cy="1288943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62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kern="0" cap="small" spc="200" dirty="0">
                <a:ln w="12700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Oil and Gas Functional Organization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B52D4-89BD-447A-A9C6-CFF890A06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007" y="1835571"/>
            <a:ext cx="8686800" cy="524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938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29000">
              <a:schemeClr val="bg1">
                <a:alpha val="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" y="76200"/>
            <a:ext cx="8961120" cy="667512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B52D4-89BD-447A-A9C6-CFF890A06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227" y="457200"/>
            <a:ext cx="8619066" cy="69801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62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kern="0" cap="small" spc="200" dirty="0">
                <a:ln w="12700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Southern Lease Sales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6908" y="5536153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Spring 2016:</a:t>
            </a:r>
          </a:p>
          <a:p>
            <a:pPr marL="628650" lvl="1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No bids were received for the 2016 Cook inlet and Alaska Peninsula areawide lease sale.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9221" r="6679" b="9102"/>
          <a:stretch/>
        </p:blipFill>
        <p:spPr>
          <a:xfrm>
            <a:off x="1541721" y="1051560"/>
            <a:ext cx="6156252" cy="448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330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29000">
              <a:schemeClr val="bg1">
                <a:alpha val="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43035"/>
            <a:ext cx="4876800" cy="5181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ysClr val="window" lastClr="FFFFFF"/>
            </a:solidFill>
            <a:miter lim="800000"/>
            <a:headEnd/>
            <a:tailEnd/>
          </a:ln>
          <a:effectLst/>
          <a:extLst/>
        </p:spPr>
      </p:pic>
      <p:sp>
        <p:nvSpPr>
          <p:cNvPr id="17" name="Rectangle 16"/>
          <p:cNvSpPr/>
          <p:nvPr/>
        </p:nvSpPr>
        <p:spPr>
          <a:xfrm>
            <a:off x="76200" y="76200"/>
            <a:ext cx="8961120" cy="667512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7227" y="304800"/>
            <a:ext cx="8619066" cy="890115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62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kern="0" cap="small" spc="200" dirty="0">
                <a:ln w="12700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COOK INLET RESOURCE &amp; RESERVES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1420782"/>
            <a:ext cx="423672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3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prstClr val="black"/>
                </a:solidFill>
              </a:rPr>
              <a:t>Undiscovered, Technically Recoverable Oil &amp; Gas </a:t>
            </a: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</a:rPr>
              <a:t>(USGS, 2011):</a:t>
            </a:r>
          </a:p>
          <a:p>
            <a:pPr lvl="0">
              <a:spcAft>
                <a:spcPts val="300"/>
              </a:spcAft>
              <a:buClr>
                <a:srgbClr val="1F497D">
                  <a:lumMod val="60000"/>
                  <a:lumOff val="40000"/>
                </a:srgbClr>
              </a:buClr>
            </a:pPr>
            <a:endParaRPr lang="en-US" b="1" dirty="0">
              <a:solidFill>
                <a:prstClr val="black"/>
              </a:solidFill>
            </a:endParaRPr>
          </a:p>
          <a:p>
            <a:pPr marL="511175" lvl="1" indent="-225425">
              <a:lnSpc>
                <a:spcPct val="150000"/>
              </a:lnSpc>
              <a:spcAft>
                <a:spcPts val="300"/>
              </a:spcAft>
              <a:buClr>
                <a:srgbClr val="1F497D">
                  <a:lumMod val="60000"/>
                  <a:lumOff val="40000"/>
                </a:srgb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mean conventional oil 599 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MMBO</a:t>
            </a:r>
          </a:p>
          <a:p>
            <a:pPr marL="511175" lvl="1" indent="-225425">
              <a:lnSpc>
                <a:spcPct val="150000"/>
              </a:lnSpc>
              <a:spcAft>
                <a:spcPts val="300"/>
              </a:spcAft>
              <a:buClr>
                <a:srgbClr val="1F497D">
                  <a:lumMod val="60000"/>
                  <a:lumOff val="40000"/>
                </a:srgb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mean conventional gas 13.7 TCF</a:t>
            </a:r>
          </a:p>
          <a:p>
            <a:pPr marL="511175" lvl="1" indent="-225425">
              <a:lnSpc>
                <a:spcPct val="150000"/>
              </a:lnSpc>
              <a:spcAft>
                <a:spcPts val="300"/>
              </a:spcAft>
              <a:buClr>
                <a:srgbClr val="1F497D">
                  <a:lumMod val="60000"/>
                  <a:lumOff val="40000"/>
                </a:srgbClr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mean unconventional gas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 5.3 TCF</a:t>
            </a:r>
          </a:p>
          <a:p>
            <a:pPr marL="285750" lvl="1">
              <a:spcAft>
                <a:spcPts val="300"/>
              </a:spcAft>
              <a:buClr>
                <a:srgbClr val="1F497D">
                  <a:lumMod val="60000"/>
                  <a:lumOff val="40000"/>
                </a:srgbClr>
              </a:buClr>
            </a:pPr>
            <a:endParaRPr lang="en-US" dirty="0">
              <a:solidFill>
                <a:prstClr val="black"/>
              </a:solidFill>
            </a:endParaRPr>
          </a:p>
          <a:p>
            <a:pPr marL="285750" lvl="1">
              <a:spcAft>
                <a:spcPts val="300"/>
              </a:spcAft>
              <a:buClr>
                <a:srgbClr val="1F497D">
                  <a:lumMod val="60000"/>
                  <a:lumOff val="40000"/>
                </a:srgbClr>
              </a:buClr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spcAft>
                <a:spcPts val="3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prstClr val="black"/>
                </a:solidFill>
              </a:rPr>
              <a:t>Natural Gas Reserves (</a:t>
            </a:r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ADNR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</a:rPr>
              <a:t>2015</a:t>
            </a:r>
            <a:r>
              <a:rPr lang="en-US" b="1" dirty="0">
                <a:solidFill>
                  <a:prstClr val="black"/>
                </a:solidFill>
              </a:rPr>
              <a:t>)</a:t>
            </a:r>
          </a:p>
          <a:p>
            <a:pPr>
              <a:spcAft>
                <a:spcPts val="300"/>
              </a:spcAft>
              <a:buClr>
                <a:srgbClr val="1F497D">
                  <a:lumMod val="60000"/>
                  <a:lumOff val="40000"/>
                </a:srgbClr>
              </a:buClr>
            </a:pPr>
            <a:r>
              <a:rPr lang="en-US" dirty="0">
                <a:solidFill>
                  <a:prstClr val="black"/>
                </a:solidFill>
              </a:rPr>
              <a:t>     1.18 TCF (Proved + Probable)</a:t>
            </a:r>
          </a:p>
          <a:p>
            <a:pPr>
              <a:spcAft>
                <a:spcPts val="300"/>
              </a:spcAft>
              <a:buClr>
                <a:srgbClr val="1F497D">
                  <a:lumMod val="60000"/>
                  <a:lumOff val="40000"/>
                </a:srgbClr>
              </a:buClr>
            </a:pPr>
            <a:endParaRPr lang="en-US" dirty="0">
              <a:solidFill>
                <a:prstClr val="black"/>
              </a:solidFill>
            </a:endParaRPr>
          </a:p>
          <a:p>
            <a:pPr>
              <a:spcAft>
                <a:spcPts val="300"/>
              </a:spcAft>
              <a:buClr>
                <a:srgbClr val="1F497D">
                  <a:lumMod val="60000"/>
                  <a:lumOff val="40000"/>
                </a:srgbClr>
              </a:buClr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spcAft>
                <a:spcPts val="3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1.2 TCF additional mean resource assessed in OCS waters 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(BOEM, 2011)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B52D4-89BD-447A-A9C6-CFF890A06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282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29000">
              <a:schemeClr val="bg1">
                <a:alpha val="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" y="76200"/>
            <a:ext cx="8961120" cy="667512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7227" y="304800"/>
            <a:ext cx="8619066" cy="880241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62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kern="0" cap="small" spc="200" dirty="0">
                <a:ln w="12700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COOK INLET </a:t>
            </a:r>
          </a:p>
          <a:p>
            <a:pPr algn="ctr">
              <a:lnSpc>
                <a:spcPct val="80000"/>
              </a:lnSpc>
            </a:pPr>
            <a:r>
              <a:rPr lang="en-US" sz="3200" b="1" kern="0" cap="small" spc="200" dirty="0">
                <a:ln w="12700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Current Activity &amp; New Developments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227" y="1413641"/>
            <a:ext cx="8763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defTabSz="685800"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000" b="1"/>
              <a:t>Conoco Phillips</a:t>
            </a:r>
          </a:p>
          <a:p>
            <a:pPr marL="800100" lvl="1" indent="-342900" defTabSz="685800">
              <a:buClr>
                <a:srgbClr val="1F497D">
                  <a:lumMod val="60000"/>
                  <a:lumOff val="40000"/>
                </a:srgbClr>
              </a:buClr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prstClr val="black"/>
                </a:solidFill>
              </a:rPr>
              <a:t>Sale of Gas Plant</a:t>
            </a:r>
          </a:p>
          <a:p>
            <a:pPr marL="800100" lvl="1" indent="-342900" defTabSz="685800">
              <a:buClr>
                <a:srgbClr val="1F497D">
                  <a:lumMod val="60000"/>
                  <a:lumOff val="40000"/>
                </a:srgbClr>
              </a:buClr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prstClr val="black"/>
                </a:solidFill>
              </a:rPr>
              <a:t>Transferred North Cook Inlet Unit to Hilcorp</a:t>
            </a:r>
          </a:p>
          <a:p>
            <a:pPr marL="342900" lvl="0" indent="-342900" defTabSz="685800"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000" b="1">
                <a:solidFill>
                  <a:prstClr val="black"/>
                </a:solidFill>
              </a:rPr>
              <a:t>Furie Operating Alaska </a:t>
            </a:r>
          </a:p>
          <a:p>
            <a:pPr marL="800100" lvl="1" indent="-342900" defTabSz="685800">
              <a:buClr>
                <a:srgbClr val="1F497D">
                  <a:lumMod val="60000"/>
                  <a:lumOff val="40000"/>
                </a:srgbClr>
              </a:buClr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prstClr val="black"/>
                </a:solidFill>
              </a:rPr>
              <a:t>Kitchen Lights Unit:</a:t>
            </a:r>
          </a:p>
          <a:p>
            <a:pPr marL="342900" indent="-342900" defTabSz="685800"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000" b="1">
                <a:solidFill>
                  <a:prstClr val="black"/>
                </a:solidFill>
              </a:rPr>
              <a:t>BlueCrest Energy, Inc.</a:t>
            </a:r>
          </a:p>
          <a:p>
            <a:pPr marL="800100" lvl="1" indent="-342900" defTabSz="685800">
              <a:buClr>
                <a:srgbClr val="1F497D">
                  <a:lumMod val="60000"/>
                  <a:lumOff val="40000"/>
                </a:srgbClr>
              </a:buClr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prstClr val="black"/>
                </a:solidFill>
              </a:rPr>
              <a:t>Cosmo Unit: Restarted production March 2016; plans to drill up to 3 wells</a:t>
            </a:r>
          </a:p>
          <a:p>
            <a:pPr marL="342900" indent="-342900" defTabSz="685800"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000" b="1">
                <a:solidFill>
                  <a:prstClr val="black"/>
                </a:solidFill>
              </a:rPr>
              <a:t>Cook Inlet Energy</a:t>
            </a:r>
          </a:p>
          <a:p>
            <a:pPr marL="800100" lvl="1" indent="-342900" defTabSz="685800">
              <a:buClr>
                <a:srgbClr val="1F497D">
                  <a:lumMod val="60000"/>
                  <a:lumOff val="40000"/>
                </a:srgbClr>
              </a:buClr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prstClr val="black"/>
                </a:solidFill>
              </a:rPr>
              <a:t>Continued production from North Fork, Redoubt, and West McArthur River Units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B52D4-89BD-447A-A9C6-CFF890A06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623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29000">
              <a:schemeClr val="bg1">
                <a:alpha val="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" y="76200"/>
            <a:ext cx="8961120" cy="667512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7227" y="304800"/>
            <a:ext cx="8619066" cy="890115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62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kern="0" cap="small" spc="200" dirty="0">
                <a:ln w="12700">
                  <a:noFill/>
                  <a:prstDash val="solid"/>
                </a:ln>
                <a:solidFill>
                  <a:schemeClr val="accent1"/>
                </a:solidFill>
              </a:rPr>
              <a:t>COOK INLET </a:t>
            </a:r>
          </a:p>
          <a:p>
            <a:pPr algn="ctr">
              <a:lnSpc>
                <a:spcPct val="80000"/>
              </a:lnSpc>
            </a:pPr>
            <a:r>
              <a:rPr lang="en-US" sz="3200" b="1" kern="0" cap="small" spc="200" dirty="0">
                <a:ln w="12700">
                  <a:noFill/>
                  <a:prstDash val="solid"/>
                </a:ln>
                <a:solidFill>
                  <a:schemeClr val="accent1"/>
                </a:solidFill>
              </a:rPr>
              <a:t>Current Activity &amp; New Developments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072" y="1220315"/>
            <a:ext cx="8715375" cy="527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lvl="1" indent="-342900" defTabSz="685800">
              <a:spcBef>
                <a:spcPct val="20000"/>
              </a:spcBef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prstClr val="black"/>
                </a:solidFill>
              </a:rPr>
              <a:t>Hilcorp</a:t>
            </a:r>
            <a:r>
              <a:rPr lang="en-US" sz="2000" b="1" dirty="0">
                <a:solidFill>
                  <a:prstClr val="black"/>
                </a:solidFill>
              </a:rPr>
              <a:t> Alaska, LLC:</a:t>
            </a:r>
          </a:p>
          <a:p>
            <a:pPr marL="800100" lvl="1" indent="-342900" defTabSz="685800"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13 State managed units in Cook Inlet</a:t>
            </a:r>
          </a:p>
          <a:p>
            <a:pPr marL="828675" lvl="2" indent="-342900" defTabSz="685800">
              <a:spcBef>
                <a:spcPct val="20000"/>
              </a:spcBef>
              <a:buClr>
                <a:srgbClr val="1F497D">
                  <a:lumMod val="60000"/>
                  <a:lumOff val="40000"/>
                </a:srgb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Cannery Loop Unit:</a:t>
            </a:r>
          </a:p>
          <a:p>
            <a:pPr marL="1285875" lvl="3" indent="-342900" defTabSz="685800">
              <a:buClr>
                <a:srgbClr val="1F497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Completed 1 workover in 2016, plan 1 workover and one sidetrack in 2017</a:t>
            </a:r>
          </a:p>
          <a:p>
            <a:pPr marL="828675" lvl="2" indent="-342900" defTabSz="685800">
              <a:spcBef>
                <a:spcPts val="900"/>
              </a:spcBef>
              <a:buClr>
                <a:srgbClr val="1F497D">
                  <a:lumMod val="60000"/>
                  <a:lumOff val="40000"/>
                </a:srgb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Deep Creek Unit:</a:t>
            </a:r>
          </a:p>
          <a:p>
            <a:pPr marL="1285875" lvl="3" indent="-342900" defTabSz="685800">
              <a:spcBef>
                <a:spcPct val="20000"/>
              </a:spcBef>
              <a:buClr>
                <a:srgbClr val="1F497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Stratigraphic test wells planned for 2017</a:t>
            </a:r>
          </a:p>
          <a:p>
            <a:pPr marL="828675" lvl="2" indent="-342900" defTabSz="685800">
              <a:spcBef>
                <a:spcPct val="20000"/>
              </a:spcBef>
              <a:buClr>
                <a:srgbClr val="1F497D">
                  <a:lumMod val="60000"/>
                  <a:lumOff val="40000"/>
                </a:srgb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Granite Point Unit:</a:t>
            </a:r>
          </a:p>
          <a:p>
            <a:pPr marL="1285875" lvl="3" indent="-342900" defTabSz="685800">
              <a:spcBef>
                <a:spcPct val="20000"/>
              </a:spcBef>
              <a:buClr>
                <a:srgbClr val="1F497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Plan 3 side tracks</a:t>
            </a:r>
            <a:endParaRPr lang="en-US" sz="2000" b="1" dirty="0">
              <a:solidFill>
                <a:prstClr val="black"/>
              </a:solidFill>
            </a:endParaRPr>
          </a:p>
          <a:p>
            <a:pPr marL="828675" lvl="2" indent="-342900" defTabSz="685800">
              <a:spcBef>
                <a:spcPts val="900"/>
              </a:spcBef>
              <a:buClr>
                <a:srgbClr val="1F497D">
                  <a:lumMod val="60000"/>
                  <a:lumOff val="40000"/>
                </a:srgbClr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prstClr val="black"/>
                </a:solidFill>
              </a:rPr>
              <a:t>Ninilchik</a:t>
            </a:r>
            <a:r>
              <a:rPr lang="en-US" sz="2000" dirty="0">
                <a:solidFill>
                  <a:prstClr val="black"/>
                </a:solidFill>
              </a:rPr>
              <a:t> Unit:</a:t>
            </a:r>
          </a:p>
          <a:p>
            <a:pPr marL="1285875" lvl="3" indent="-342900" defTabSz="685800">
              <a:spcBef>
                <a:spcPct val="20000"/>
              </a:spcBef>
              <a:buClr>
                <a:srgbClr val="1F497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Drilled two new gas wells in 2016 and plan 1 additional in 2017</a:t>
            </a:r>
          </a:p>
          <a:p>
            <a:pPr marL="828675" lvl="2" indent="-342900" defTabSz="685800">
              <a:spcBef>
                <a:spcPts val="900"/>
              </a:spcBef>
              <a:buClr>
                <a:srgbClr val="1F497D">
                  <a:lumMod val="60000"/>
                  <a:lumOff val="40000"/>
                </a:srgb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Trading Bay Unit:</a:t>
            </a:r>
          </a:p>
          <a:p>
            <a:pPr marL="1285875" lvl="3" indent="-342900" defTabSz="685800">
              <a:spcBef>
                <a:spcPct val="20000"/>
              </a:spcBef>
              <a:buClr>
                <a:srgbClr val="1F497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11 workover jobs and 4 sidetracks in 2016, 4 more sidetracks and 3 new wells in 2017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B52D4-89BD-447A-A9C6-CFF890A06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7185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29000">
              <a:schemeClr val="bg1">
                <a:alpha val="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" y="76200"/>
            <a:ext cx="8961120" cy="667512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7227" y="310710"/>
            <a:ext cx="8619066" cy="890115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62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kern="0" cap="small" spc="200" dirty="0">
                <a:ln w="12700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COOK INLET </a:t>
            </a:r>
          </a:p>
          <a:p>
            <a:pPr algn="ctr">
              <a:lnSpc>
                <a:spcPct val="80000"/>
              </a:lnSpc>
            </a:pPr>
            <a:r>
              <a:rPr lang="en-US" sz="3200" b="1" kern="0" cap="small" spc="200" dirty="0">
                <a:ln w="12700">
                  <a:noFill/>
                  <a:prstDash val="solid"/>
                </a:ln>
                <a:solidFill>
                  <a:schemeClr val="accent1"/>
                </a:solidFill>
                <a:latin typeface="+mj-lt"/>
              </a:rPr>
              <a:t>Recently Issued Seismic permits</a:t>
            </a:r>
          </a:p>
        </p:txBody>
      </p:sp>
      <p:sp>
        <p:nvSpPr>
          <p:cNvPr id="2" name="Rectangle 1"/>
          <p:cNvSpPr/>
          <p:nvPr/>
        </p:nvSpPr>
        <p:spPr>
          <a:xfrm>
            <a:off x="502920" y="1445434"/>
            <a:ext cx="836337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685800"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prstClr val="black"/>
                </a:solidFill>
              </a:rPr>
              <a:t>Global South Kenai 2D </a:t>
            </a:r>
          </a:p>
          <a:p>
            <a:pPr marL="800100" lvl="1" indent="-342900" defTabSz="685800"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Requested 50 linear miles</a:t>
            </a:r>
          </a:p>
          <a:p>
            <a:pPr marL="257175" indent="-257175" defTabSz="685800"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prstClr val="black"/>
                </a:solidFill>
              </a:rPr>
              <a:t>SAE </a:t>
            </a:r>
            <a:r>
              <a:rPr lang="en-US" sz="2200" b="1" dirty="0" err="1">
                <a:solidFill>
                  <a:prstClr val="black"/>
                </a:solidFill>
              </a:rPr>
              <a:t>Shadura</a:t>
            </a:r>
            <a:r>
              <a:rPr lang="en-US" sz="2200" b="1" dirty="0">
                <a:solidFill>
                  <a:prstClr val="black"/>
                </a:solidFill>
              </a:rPr>
              <a:t> 3D and 2D</a:t>
            </a:r>
          </a:p>
          <a:p>
            <a:pPr marL="800100" lvl="1" indent="-342900" defTabSz="685800"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Requested 16 square miles</a:t>
            </a:r>
          </a:p>
          <a:p>
            <a:pPr marL="800100" lvl="1" indent="-342900" defTabSz="685800"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Requested 42 linear miles</a:t>
            </a:r>
          </a:p>
          <a:p>
            <a:pPr marL="257175" indent="-257175" defTabSz="685800"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prstClr val="black"/>
                </a:solidFill>
              </a:rPr>
              <a:t>SAE Lower Cook Inlet 3D Marine (2015)</a:t>
            </a:r>
          </a:p>
          <a:p>
            <a:pPr marL="800100" lvl="1" indent="-342900" defTabSz="685800"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Requested 547.8 square miles</a:t>
            </a:r>
          </a:p>
          <a:p>
            <a:pPr marL="257175" indent="-257175" defTabSz="685800"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prstClr val="black"/>
                </a:solidFill>
              </a:rPr>
              <a:t>SAE Upper Cook Inlet 3D (2015)</a:t>
            </a:r>
          </a:p>
          <a:p>
            <a:pPr marL="800100" lvl="1" indent="-342900" defTabSz="685800"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Requested 821 square miles</a:t>
            </a:r>
          </a:p>
          <a:p>
            <a:pPr marL="800100" lvl="1" indent="-342900" defTabSz="685800"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buFont typeface="Courier New" panose="02070309020205020404" pitchFamily="49" charset="0"/>
              <a:buChar char="o"/>
            </a:pPr>
            <a:endParaRPr lang="en-US" sz="2000" dirty="0">
              <a:solidFill>
                <a:prstClr val="black"/>
              </a:solidFill>
            </a:endParaRPr>
          </a:p>
          <a:p>
            <a:pPr lvl="1" defTabSz="685800">
              <a:buClr>
                <a:srgbClr val="1F497D">
                  <a:lumMod val="60000"/>
                  <a:lumOff val="40000"/>
                </a:srgbClr>
              </a:buClr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B52D4-89BD-447A-A9C6-CFF890A06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682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B49F82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>
            <a:solidFill>
              <a:schemeClr val="accent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20794</TotalTime>
  <Words>475</Words>
  <Application>Microsoft Office PowerPoint</Application>
  <PresentationFormat>On-screen Show (4:3)</PresentationFormat>
  <Paragraphs>127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Courier New</vt:lpstr>
      <vt:lpstr>Garamond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Dept of Natural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Bluemink</dc:creator>
  <cp:lastModifiedBy>Beckham, James B (DNR)</cp:lastModifiedBy>
  <cp:revision>1239</cp:revision>
  <cp:lastPrinted>2016-02-22T00:41:00Z</cp:lastPrinted>
  <dcterms:created xsi:type="dcterms:W3CDTF">2011-09-30T02:43:55Z</dcterms:created>
  <dcterms:modified xsi:type="dcterms:W3CDTF">2017-06-08T21:51:11Z</dcterms:modified>
</cp:coreProperties>
</file>