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17" r:id="rId2"/>
    <p:sldId id="315" r:id="rId3"/>
    <p:sldId id="256" r:id="rId4"/>
    <p:sldId id="303" r:id="rId5"/>
    <p:sldId id="295" r:id="rId6"/>
    <p:sldId id="260" r:id="rId7"/>
    <p:sldId id="261" r:id="rId8"/>
    <p:sldId id="279" r:id="rId9"/>
    <p:sldId id="273" r:id="rId10"/>
    <p:sldId id="274" r:id="rId11"/>
    <p:sldId id="263" r:id="rId12"/>
    <p:sldId id="264" r:id="rId13"/>
    <p:sldId id="265" r:id="rId14"/>
    <p:sldId id="266" r:id="rId15"/>
    <p:sldId id="267" r:id="rId16"/>
    <p:sldId id="268" r:id="rId17"/>
    <p:sldId id="269" r:id="rId18"/>
    <p:sldId id="276" r:id="rId19"/>
    <p:sldId id="275" r:id="rId20"/>
    <p:sldId id="278" r:id="rId21"/>
    <p:sldId id="277" r:id="rId22"/>
    <p:sldId id="280" r:id="rId23"/>
    <p:sldId id="281" r:id="rId24"/>
    <p:sldId id="282" r:id="rId25"/>
    <p:sldId id="297" r:id="rId26"/>
    <p:sldId id="299" r:id="rId27"/>
    <p:sldId id="294" r:id="rId28"/>
    <p:sldId id="300" r:id="rId29"/>
    <p:sldId id="313" r:id="rId30"/>
    <p:sldId id="301" r:id="rId31"/>
    <p:sldId id="285" r:id="rId32"/>
    <p:sldId id="289" r:id="rId33"/>
    <p:sldId id="290" r:id="rId34"/>
    <p:sldId id="302" r:id="rId35"/>
    <p:sldId id="283" r:id="rId36"/>
    <p:sldId id="284" r:id="rId37"/>
    <p:sldId id="291" r:id="rId38"/>
    <p:sldId id="292" r:id="rId39"/>
    <p:sldId id="304" r:id="rId40"/>
    <p:sldId id="305" r:id="rId41"/>
    <p:sldId id="306" r:id="rId42"/>
    <p:sldId id="307" r:id="rId43"/>
    <p:sldId id="308" r:id="rId44"/>
    <p:sldId id="309" r:id="rId45"/>
    <p:sldId id="310" r:id="rId46"/>
    <p:sldId id="312" r:id="rId47"/>
    <p:sldId id="314" r:id="rId48"/>
    <p:sldId id="31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7028" autoAdjust="0"/>
  </p:normalViewPr>
  <p:slideViewPr>
    <p:cSldViewPr snapToGrid="0">
      <p:cViewPr varScale="1">
        <p:scale>
          <a:sx n="66" d="100"/>
          <a:sy n="66" d="100"/>
        </p:scale>
        <p:origin x="10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8C39E-53E6-4EB1-9162-600329A8A9C8}"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D0425C-C803-49BA-989A-48EA7435BE55}" type="slidenum">
              <a:rPr lang="en-US" smtClean="0"/>
              <a:t>‹#›</a:t>
            </a:fld>
            <a:endParaRPr lang="en-US"/>
          </a:p>
        </p:txBody>
      </p:sp>
    </p:spTree>
    <p:extLst>
      <p:ext uri="{BB962C8B-B14F-4D97-AF65-F5344CB8AC3E}">
        <p14:creationId xmlns:p14="http://schemas.microsoft.com/office/powerpoint/2010/main" val="1107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Alaska Statute 41.35.080, State Regulations 11 AAC 16.30-90</a:t>
            </a:r>
          </a:p>
          <a:p>
            <a:r>
              <a:rPr lang="en-US" dirty="0"/>
              <a:t>As archaeologists we tell the public “we don’t do dinosaurs”, but, humorously enough at OHA, we do </a:t>
            </a:r>
            <a:r>
              <a:rPr lang="en-US" dirty="0" err="1"/>
              <a:t>do</a:t>
            </a:r>
            <a:r>
              <a:rPr lang="en-US" dirty="0"/>
              <a:t> dinosaurs.</a:t>
            </a:r>
          </a:p>
        </p:txBody>
      </p:sp>
      <p:sp>
        <p:nvSpPr>
          <p:cNvPr id="4" name="Slide Number Placeholder 3"/>
          <p:cNvSpPr>
            <a:spLocks noGrp="1"/>
          </p:cNvSpPr>
          <p:nvPr>
            <p:ph type="sldNum" sz="quarter" idx="5"/>
          </p:nvPr>
        </p:nvSpPr>
        <p:spPr/>
        <p:txBody>
          <a:bodyPr/>
          <a:lstStyle/>
          <a:p>
            <a:fld id="{B6D0425C-C803-49BA-989A-48EA7435BE55}" type="slidenum">
              <a:rPr lang="en-US" smtClean="0"/>
              <a:t>5</a:t>
            </a:fld>
            <a:endParaRPr lang="en-US"/>
          </a:p>
        </p:txBody>
      </p:sp>
    </p:spTree>
    <p:extLst>
      <p:ext uri="{BB962C8B-B14F-4D97-AF65-F5344CB8AC3E}">
        <p14:creationId xmlns:p14="http://schemas.microsoft.com/office/powerpoint/2010/main" val="314490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61538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612C7-BD92-4D06-9726-3D0C7F67718E}"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265188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3124990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1206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293688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1367309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157767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395412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73060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2831393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45482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4612C7-BD92-4D06-9726-3D0C7F67718E}"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290371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4612C7-BD92-4D06-9726-3D0C7F67718E}"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407880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401447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156889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A4612C7-BD92-4D06-9726-3D0C7F67718E}" type="datetimeFigureOut">
              <a:rPr lang="en-US" smtClean="0"/>
              <a:t>4/22/2021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114882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4612C7-BD92-4D06-9726-3D0C7F67718E}"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00B49D-1FCB-4832-A7AE-081139159199}" type="slidenum">
              <a:rPr lang="en-US" smtClean="0"/>
              <a:t>‹#›</a:t>
            </a:fld>
            <a:endParaRPr lang="en-US"/>
          </a:p>
        </p:txBody>
      </p:sp>
    </p:spTree>
    <p:extLst>
      <p:ext uri="{BB962C8B-B14F-4D97-AF65-F5344CB8AC3E}">
        <p14:creationId xmlns:p14="http://schemas.microsoft.com/office/powerpoint/2010/main" val="9433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A4612C7-BD92-4D06-9726-3D0C7F67718E}" type="datetimeFigureOut">
              <a:rPr lang="en-US" smtClean="0"/>
              <a:t>4/22/2021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00B49D-1FCB-4832-A7AE-081139159199}" type="slidenum">
              <a:rPr lang="en-US" smtClean="0"/>
              <a:t>‹#›</a:t>
            </a:fld>
            <a:endParaRPr lang="en-US"/>
          </a:p>
        </p:txBody>
      </p:sp>
    </p:spTree>
    <p:extLst>
      <p:ext uri="{BB962C8B-B14F-4D97-AF65-F5344CB8AC3E}">
        <p14:creationId xmlns:p14="http://schemas.microsoft.com/office/powerpoint/2010/main" val="673493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dnr.alaska.gov/parks/oha/hpseries/hp11.pdf" TargetMode="External"/><Relationship Id="rId2" Type="http://schemas.openxmlformats.org/officeDocument/2006/relationships/hyperlink" Target="http://dnr.alaska.gov/parks/oha/ahrs/reportchk.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oha.permits@alaska.gov" TargetMode="External"/><Relationship Id="rId2" Type="http://schemas.openxmlformats.org/officeDocument/2006/relationships/hyperlink" Target="mailto:richard.vanderhoek@alaska.gov"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dnr.alaska.gov/parks/oha/archsurv/permitinvestigate.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E7FC0FB-6B27-4A6A-A868-F92946B74DAB}"/>
              </a:ext>
            </a:extLst>
          </p:cNvPr>
          <p:cNvGraphicFramePr>
            <a:graphicFrameLocks noChangeAspect="1"/>
          </p:cNvGraphicFramePr>
          <p:nvPr>
            <p:extLst>
              <p:ext uri="{D42A27DB-BD31-4B8C-83A1-F6EECF244321}">
                <p14:modId xmlns:p14="http://schemas.microsoft.com/office/powerpoint/2010/main" val="4137842819"/>
              </p:ext>
            </p:extLst>
          </p:nvPr>
        </p:nvGraphicFramePr>
        <p:xfrm>
          <a:off x="3446638" y="0"/>
          <a:ext cx="5298723" cy="6858000"/>
        </p:xfrm>
        <a:graphic>
          <a:graphicData uri="http://schemas.openxmlformats.org/presentationml/2006/ole">
            <mc:AlternateContent xmlns:mc="http://schemas.openxmlformats.org/markup-compatibility/2006">
              <mc:Choice xmlns:v="urn:schemas-microsoft-com:vml" Requires="v">
                <p:oleObj spid="_x0000_s1033"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3446638" y="0"/>
                        <a:ext cx="5298723" cy="6858000"/>
                      </a:xfrm>
                      <a:prstGeom prst="rect">
                        <a:avLst/>
                      </a:prstGeom>
                    </p:spPr>
                  </p:pic>
                </p:oleObj>
              </mc:Fallback>
            </mc:AlternateContent>
          </a:graphicData>
        </a:graphic>
      </p:graphicFrame>
    </p:spTree>
    <p:extLst>
      <p:ext uri="{BB962C8B-B14F-4D97-AF65-F5344CB8AC3E}">
        <p14:creationId xmlns:p14="http://schemas.microsoft.com/office/powerpoint/2010/main" val="1389137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936828" y="493986"/>
            <a:ext cx="4666592" cy="5938344"/>
          </a:xfrm>
        </p:spPr>
        <p:txBody>
          <a:bodyPr/>
          <a:lstStyle/>
          <a:p>
            <a:r>
              <a:rPr lang="en-US" dirty="0"/>
              <a:t>Alaska SCRIP</a:t>
            </a:r>
            <a:br>
              <a:rPr lang="en-US" dirty="0"/>
            </a:br>
            <a:br>
              <a:rPr lang="en-US" sz="2400" dirty="0"/>
            </a:br>
            <a:r>
              <a:rPr lang="en-US" sz="2400" dirty="0"/>
              <a:t>A. </a:t>
            </a:r>
            <a:r>
              <a:rPr lang="en-US" sz="2400" i="1" dirty="0"/>
              <a:t>Applicant Section:</a:t>
            </a:r>
            <a:br>
              <a:rPr lang="en-US" sz="2400" i="1" dirty="0"/>
            </a:br>
            <a:br>
              <a:rPr lang="en-US" sz="2400" dirty="0"/>
            </a:br>
            <a:br>
              <a:rPr lang="en-US" sz="2400" dirty="0"/>
            </a:br>
            <a:br>
              <a:rPr lang="en-US" sz="2400" dirty="0"/>
            </a:br>
            <a:br>
              <a:rPr lang="en-US" sz="2400" dirty="0"/>
            </a:br>
            <a:br>
              <a:rPr lang="en-US" sz="2400" dirty="0"/>
            </a:br>
            <a:endParaRPr lang="en-US" sz="2400" dirty="0"/>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34" y="-142496"/>
            <a:ext cx="5932715" cy="7677631"/>
          </a:xfrm>
          <a:prstGeom prst="rect">
            <a:avLst/>
          </a:prstGeom>
        </p:spPr>
      </p:pic>
      <p:sp>
        <p:nvSpPr>
          <p:cNvPr id="3" name="Rectangle 2">
            <a:extLst>
              <a:ext uri="{FF2B5EF4-FFF2-40B4-BE49-F238E27FC236}">
                <a16:creationId xmlns:a16="http://schemas.microsoft.com/office/drawing/2014/main" id="{71327596-F1F6-46A2-BBEE-A61D1DA2AC54}"/>
              </a:ext>
            </a:extLst>
          </p:cNvPr>
          <p:cNvSpPr/>
          <p:nvPr/>
        </p:nvSpPr>
        <p:spPr>
          <a:xfrm>
            <a:off x="1040524" y="683172"/>
            <a:ext cx="4761186" cy="4614042"/>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55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A1CF-3DD5-4389-ACDB-67017407BA65}"/>
              </a:ext>
            </a:extLst>
          </p:cNvPr>
          <p:cNvSpPr>
            <a:spLocks noGrp="1"/>
          </p:cNvSpPr>
          <p:nvPr>
            <p:ph type="title"/>
          </p:nvPr>
        </p:nvSpPr>
        <p:spPr/>
        <p:txBody>
          <a:bodyPr/>
          <a:lstStyle/>
          <a:p>
            <a:pPr algn="ctr"/>
            <a:r>
              <a:rPr lang="en-US" dirty="0"/>
              <a:t>Filling out your SCRIP</a:t>
            </a:r>
          </a:p>
        </p:txBody>
      </p:sp>
      <p:sp>
        <p:nvSpPr>
          <p:cNvPr id="3" name="Content Placeholder 2">
            <a:extLst>
              <a:ext uri="{FF2B5EF4-FFF2-40B4-BE49-F238E27FC236}">
                <a16:creationId xmlns:a16="http://schemas.microsoft.com/office/drawing/2014/main" id="{A5C8C740-B5B8-4556-A4D6-0741D873CDBD}"/>
              </a:ext>
            </a:extLst>
          </p:cNvPr>
          <p:cNvSpPr>
            <a:spLocks noGrp="1"/>
          </p:cNvSpPr>
          <p:nvPr>
            <p:ph idx="1"/>
          </p:nvPr>
        </p:nvSpPr>
        <p:spPr/>
        <p:txBody>
          <a:bodyPr>
            <a:normAutofit/>
          </a:bodyPr>
          <a:lstStyle/>
          <a:p>
            <a:r>
              <a:rPr lang="en-US" sz="2400" dirty="0"/>
              <a:t>Your SCRIP form is </a:t>
            </a:r>
            <a:r>
              <a:rPr lang="en-US" sz="2400" u="sng" dirty="0"/>
              <a:t>your contract </a:t>
            </a:r>
            <a:r>
              <a:rPr lang="en-US" sz="2400" dirty="0"/>
              <a:t>with the State for who will be responsible for the survey and associated report, where these activities will take place, and how any cultural materials will be curated.</a:t>
            </a:r>
          </a:p>
          <a:p>
            <a:r>
              <a:rPr lang="en-US" sz="2400" dirty="0"/>
              <a:t>Like any contract, the information in the contract needs to be accurate and appropriate for the document.</a:t>
            </a:r>
          </a:p>
          <a:p>
            <a:r>
              <a:rPr lang="en-US" sz="2400" u="sng" dirty="0"/>
              <a:t>A common cause of delay in permit processing is inappropriate or inaccurate information on the SCRIP.</a:t>
            </a:r>
          </a:p>
          <a:p>
            <a:endParaRPr lang="en-US" sz="2400" dirty="0"/>
          </a:p>
        </p:txBody>
      </p:sp>
    </p:spTree>
    <p:extLst>
      <p:ext uri="{BB962C8B-B14F-4D97-AF65-F5344CB8AC3E}">
        <p14:creationId xmlns:p14="http://schemas.microsoft.com/office/powerpoint/2010/main" val="1028083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B0F8-1A56-41BB-AEB2-408FC55B4E0D}"/>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3CBBA19D-16FA-4692-A1B1-DAD3A1C16592}"/>
              </a:ext>
            </a:extLst>
          </p:cNvPr>
          <p:cNvSpPr>
            <a:spLocks noGrp="1"/>
          </p:cNvSpPr>
          <p:nvPr>
            <p:ph idx="1"/>
          </p:nvPr>
        </p:nvSpPr>
        <p:spPr/>
        <p:txBody>
          <a:bodyPr/>
          <a:lstStyle/>
          <a:p>
            <a:r>
              <a:rPr lang="en-US" sz="2800" dirty="0"/>
              <a:t>Item #1. </a:t>
            </a:r>
            <a:r>
              <a:rPr lang="en-US" sz="2800" i="1" dirty="0"/>
              <a:t>Applicant:</a:t>
            </a:r>
            <a:endParaRPr lang="en-US" sz="2800" dirty="0"/>
          </a:p>
          <a:p>
            <a:pPr lvl="1"/>
            <a:r>
              <a:rPr lang="en-US" sz="2600" dirty="0"/>
              <a:t>The permit should have a </a:t>
            </a:r>
            <a:r>
              <a:rPr lang="en-US" sz="2600" u="sng" dirty="0"/>
              <a:t>single applicant</a:t>
            </a:r>
            <a:r>
              <a:rPr lang="en-US" sz="2600" dirty="0"/>
              <a:t>.</a:t>
            </a:r>
          </a:p>
          <a:p>
            <a:pPr lvl="1"/>
            <a:r>
              <a:rPr lang="en-US" sz="2600" dirty="0"/>
              <a:t>This individual is responsible for following state guidelines for the survey/monitoring and for producing a final report that meets state standards.</a:t>
            </a:r>
          </a:p>
          <a:p>
            <a:endParaRPr lang="en-US" dirty="0"/>
          </a:p>
        </p:txBody>
      </p:sp>
    </p:spTree>
    <p:extLst>
      <p:ext uri="{BB962C8B-B14F-4D97-AF65-F5344CB8AC3E}">
        <p14:creationId xmlns:p14="http://schemas.microsoft.com/office/powerpoint/2010/main" val="270491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03D-5849-44C9-91E8-00725A0BF82A}"/>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026D188E-1DEE-4CF8-B4F5-2960D1097390}"/>
              </a:ext>
            </a:extLst>
          </p:cNvPr>
          <p:cNvSpPr>
            <a:spLocks noGrp="1"/>
          </p:cNvSpPr>
          <p:nvPr>
            <p:ph idx="1"/>
          </p:nvPr>
        </p:nvSpPr>
        <p:spPr/>
        <p:txBody>
          <a:bodyPr>
            <a:normAutofit/>
          </a:bodyPr>
          <a:lstStyle/>
          <a:p>
            <a:r>
              <a:rPr lang="en-US" sz="2800" dirty="0"/>
              <a:t>Item #2: </a:t>
            </a:r>
            <a:r>
              <a:rPr lang="en-US" sz="2800" i="1" dirty="0"/>
              <a:t>Date</a:t>
            </a:r>
            <a:r>
              <a:rPr lang="en-US" sz="2800" dirty="0"/>
              <a:t>:</a:t>
            </a:r>
          </a:p>
          <a:p>
            <a:pPr lvl="1"/>
            <a:r>
              <a:rPr lang="en-US" sz="2200" dirty="0"/>
              <a:t>The date should be roughly analogous to the date the permit was submitted, not two or three weeks previous. </a:t>
            </a:r>
          </a:p>
        </p:txBody>
      </p:sp>
    </p:spTree>
    <p:extLst>
      <p:ext uri="{BB962C8B-B14F-4D97-AF65-F5344CB8AC3E}">
        <p14:creationId xmlns:p14="http://schemas.microsoft.com/office/powerpoint/2010/main" val="25524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03D-5849-44C9-91E8-00725A0BF82A}"/>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026D188E-1DEE-4CF8-B4F5-2960D1097390}"/>
              </a:ext>
            </a:extLst>
          </p:cNvPr>
          <p:cNvSpPr>
            <a:spLocks noGrp="1"/>
          </p:cNvSpPr>
          <p:nvPr>
            <p:ph idx="1"/>
          </p:nvPr>
        </p:nvSpPr>
        <p:spPr/>
        <p:txBody>
          <a:bodyPr/>
          <a:lstStyle/>
          <a:p>
            <a:r>
              <a:rPr lang="en-US" sz="2800" dirty="0"/>
              <a:t>Item #7 </a:t>
            </a:r>
            <a:r>
              <a:rPr lang="en-US" sz="2800" i="1" dirty="0"/>
              <a:t>Contact Information</a:t>
            </a:r>
          </a:p>
          <a:p>
            <a:pPr lvl="1"/>
            <a:r>
              <a:rPr lang="en-US" sz="2400" dirty="0"/>
              <a:t>Please give email, mailing address and phone numbers</a:t>
            </a:r>
          </a:p>
        </p:txBody>
      </p:sp>
    </p:spTree>
    <p:extLst>
      <p:ext uri="{BB962C8B-B14F-4D97-AF65-F5344CB8AC3E}">
        <p14:creationId xmlns:p14="http://schemas.microsoft.com/office/powerpoint/2010/main" val="27687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03D-5849-44C9-91E8-00725A0BF82A}"/>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026D188E-1DEE-4CF8-B4F5-2960D1097390}"/>
              </a:ext>
            </a:extLst>
          </p:cNvPr>
          <p:cNvSpPr>
            <a:spLocks noGrp="1"/>
          </p:cNvSpPr>
          <p:nvPr>
            <p:ph idx="1"/>
          </p:nvPr>
        </p:nvSpPr>
        <p:spPr>
          <a:xfrm>
            <a:off x="1103312" y="2052918"/>
            <a:ext cx="9648771" cy="4195481"/>
          </a:xfrm>
        </p:spPr>
        <p:txBody>
          <a:bodyPr>
            <a:normAutofit/>
          </a:bodyPr>
          <a:lstStyle/>
          <a:p>
            <a:endParaRPr lang="en-US" sz="2800" dirty="0"/>
          </a:p>
          <a:p>
            <a:r>
              <a:rPr lang="en-US" sz="2800" dirty="0"/>
              <a:t>  Item #8 </a:t>
            </a:r>
            <a:r>
              <a:rPr lang="en-US" sz="2800" i="1" dirty="0"/>
              <a:t>Dates of Proposed Work:</a:t>
            </a:r>
          </a:p>
          <a:p>
            <a:pPr lvl="1"/>
            <a:r>
              <a:rPr lang="en-US" sz="2400" dirty="0"/>
              <a:t>Try to be accurate, yet give yourself plenty of time.</a:t>
            </a:r>
          </a:p>
          <a:p>
            <a:pPr lvl="1"/>
            <a:r>
              <a:rPr lang="en-US" sz="2400" dirty="0"/>
              <a:t>Start your work time-window for some period </a:t>
            </a:r>
            <a:r>
              <a:rPr lang="en-US" sz="2400" u="sng" dirty="0"/>
              <a:t>after</a:t>
            </a:r>
            <a:r>
              <a:rPr lang="en-US" sz="2400" dirty="0"/>
              <a:t> your permit submittal. Land managers have refused to sign SCRIPS with work starting dates of before they received the permit request.</a:t>
            </a:r>
          </a:p>
          <a:p>
            <a:pPr marL="457200" lvl="1" indent="0">
              <a:buNone/>
            </a:pPr>
            <a:endParaRPr lang="en-US" sz="2400" i="1" dirty="0"/>
          </a:p>
          <a:p>
            <a:pPr marL="457200" lvl="1" indent="0">
              <a:buNone/>
            </a:pPr>
            <a:endParaRPr lang="en-US" sz="2600" i="1" dirty="0"/>
          </a:p>
          <a:p>
            <a:pPr lvl="1"/>
            <a:endParaRPr lang="en-US" sz="2600" i="1" dirty="0"/>
          </a:p>
          <a:p>
            <a:pPr lvl="1"/>
            <a:endParaRPr lang="en-US" sz="2600" i="1" dirty="0"/>
          </a:p>
        </p:txBody>
      </p:sp>
    </p:spTree>
    <p:extLst>
      <p:ext uri="{BB962C8B-B14F-4D97-AF65-F5344CB8AC3E}">
        <p14:creationId xmlns:p14="http://schemas.microsoft.com/office/powerpoint/2010/main" val="191116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03D-5849-44C9-91E8-00725A0BF82A}"/>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026D188E-1DEE-4CF8-B4F5-2960D1097390}"/>
              </a:ext>
            </a:extLst>
          </p:cNvPr>
          <p:cNvSpPr>
            <a:spLocks noGrp="1"/>
          </p:cNvSpPr>
          <p:nvPr>
            <p:ph idx="1"/>
          </p:nvPr>
        </p:nvSpPr>
        <p:spPr/>
        <p:txBody>
          <a:bodyPr>
            <a:normAutofit fontScale="92500" lnSpcReduction="10000"/>
          </a:bodyPr>
          <a:lstStyle/>
          <a:p>
            <a:r>
              <a:rPr lang="en-US" sz="2800" dirty="0"/>
              <a:t>Item #10 </a:t>
            </a:r>
            <a:r>
              <a:rPr lang="en-US" sz="2800" i="1" dirty="0"/>
              <a:t>MTRS’s</a:t>
            </a:r>
            <a:r>
              <a:rPr lang="en-US" sz="2800" dirty="0"/>
              <a:t>:</a:t>
            </a:r>
          </a:p>
          <a:p>
            <a:pPr lvl="1"/>
            <a:r>
              <a:rPr lang="en-US" sz="2400" dirty="0"/>
              <a:t>Accurate MTRS’s (Meridian, Township, Range, Section) either on the SCRIP or in the research design.</a:t>
            </a:r>
          </a:p>
          <a:p>
            <a:pPr lvl="1"/>
            <a:r>
              <a:rPr lang="en-US" sz="2400" dirty="0"/>
              <a:t>Land managers have refused to sign SCRIPS with inaccurate MTRS’s.</a:t>
            </a:r>
          </a:p>
          <a:p>
            <a:pPr lvl="1"/>
            <a:r>
              <a:rPr lang="en-US" sz="2400" dirty="0"/>
              <a:t>Please note that the Applicant is responsible for identifying specific state land managers (DMLW, DOT&amp;PF, F&amp;G, etc.) for specific MTRS’s for lands to be surveyed.  If the survey includes multiple land managers, the list of land managers and corresponding MTRS’s should be included in a separate table in the Research Design.</a:t>
            </a:r>
          </a:p>
          <a:p>
            <a:pPr lvl="1"/>
            <a:endParaRPr lang="en-US" dirty="0"/>
          </a:p>
        </p:txBody>
      </p:sp>
    </p:spTree>
    <p:extLst>
      <p:ext uri="{BB962C8B-B14F-4D97-AF65-F5344CB8AC3E}">
        <p14:creationId xmlns:p14="http://schemas.microsoft.com/office/powerpoint/2010/main" val="391148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E03D-5849-44C9-91E8-00725A0BF82A}"/>
              </a:ext>
            </a:extLst>
          </p:cNvPr>
          <p:cNvSpPr>
            <a:spLocks noGrp="1"/>
          </p:cNvSpPr>
          <p:nvPr>
            <p:ph type="title"/>
          </p:nvPr>
        </p:nvSpPr>
        <p:spPr/>
        <p:txBody>
          <a:bodyPr/>
          <a:lstStyle/>
          <a:p>
            <a:pPr algn="ctr"/>
            <a:r>
              <a:rPr lang="en-US" dirty="0"/>
              <a:t>Your Permit Must Have:</a:t>
            </a:r>
          </a:p>
        </p:txBody>
      </p:sp>
      <p:sp>
        <p:nvSpPr>
          <p:cNvPr id="3" name="Content Placeholder 2">
            <a:extLst>
              <a:ext uri="{FF2B5EF4-FFF2-40B4-BE49-F238E27FC236}">
                <a16:creationId xmlns:a16="http://schemas.microsoft.com/office/drawing/2014/main" id="{026D188E-1DEE-4CF8-B4F5-2960D1097390}"/>
              </a:ext>
            </a:extLst>
          </p:cNvPr>
          <p:cNvSpPr>
            <a:spLocks noGrp="1"/>
          </p:cNvSpPr>
          <p:nvPr>
            <p:ph idx="1"/>
          </p:nvPr>
        </p:nvSpPr>
        <p:spPr/>
        <p:txBody>
          <a:bodyPr/>
          <a:lstStyle/>
          <a:p>
            <a:r>
              <a:rPr lang="en-US" sz="2800" dirty="0"/>
              <a:t>Item #13 </a:t>
            </a:r>
            <a:r>
              <a:rPr lang="en-US" sz="2800" i="1" dirty="0"/>
              <a:t>Proposed Artifact Repository</a:t>
            </a:r>
          </a:p>
          <a:p>
            <a:pPr lvl="1"/>
            <a:r>
              <a:rPr lang="en-US" sz="2400" dirty="0"/>
              <a:t>This needs to be a State authorized repository: generally the University of Alaska Museum of the North (UAMN), the State Museum in Juneau or the Alutiiq Museum</a:t>
            </a:r>
          </a:p>
          <a:p>
            <a:endParaRPr lang="en-US" dirty="0"/>
          </a:p>
          <a:p>
            <a:r>
              <a:rPr lang="en-US" sz="2800" dirty="0"/>
              <a:t>Item #14 </a:t>
            </a:r>
            <a:r>
              <a:rPr lang="en-US" sz="2800" i="1" dirty="0"/>
              <a:t>Curation Agreement Attached</a:t>
            </a:r>
          </a:p>
          <a:p>
            <a:pPr lvl="1"/>
            <a:r>
              <a:rPr lang="en-US" sz="2400" dirty="0"/>
              <a:t>Applicant needs signed curation agreement from proposed repository (Usually the UAMN)</a:t>
            </a:r>
          </a:p>
          <a:p>
            <a:endParaRPr lang="en-US" dirty="0"/>
          </a:p>
        </p:txBody>
      </p:sp>
    </p:spTree>
    <p:extLst>
      <p:ext uri="{BB962C8B-B14F-4D97-AF65-F5344CB8AC3E}">
        <p14:creationId xmlns:p14="http://schemas.microsoft.com/office/powerpoint/2010/main" val="8683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936828" y="493986"/>
            <a:ext cx="4666592" cy="5938344"/>
          </a:xfrm>
        </p:spPr>
        <p:txBody>
          <a:bodyPr/>
          <a:lstStyle/>
          <a:p>
            <a:r>
              <a:rPr lang="en-US" dirty="0"/>
              <a:t>Alaska SCRIP</a:t>
            </a:r>
            <a:br>
              <a:rPr lang="en-US" dirty="0"/>
            </a:br>
            <a:r>
              <a:rPr lang="en-US" sz="2400" dirty="0"/>
              <a:t> </a:t>
            </a:r>
            <a:br>
              <a:rPr lang="en-US" sz="2400" dirty="0"/>
            </a:br>
            <a:r>
              <a:rPr lang="en-US" sz="2400" dirty="0"/>
              <a:t>A. </a:t>
            </a:r>
            <a:r>
              <a:rPr lang="en-US" sz="2400" i="1" dirty="0"/>
              <a:t>Applicant Section, (cont.)</a:t>
            </a:r>
            <a:br>
              <a:rPr lang="en-US" sz="2400" i="1" dirty="0"/>
            </a:br>
            <a:r>
              <a:rPr lang="en-US" sz="2400" i="1" dirty="0"/>
              <a:t>Lower section i</a:t>
            </a:r>
            <a:r>
              <a:rPr lang="en-US" sz="2400" dirty="0"/>
              <a:t>ncludes instructions on:</a:t>
            </a:r>
            <a:br>
              <a:rPr lang="en-US" sz="2400" dirty="0"/>
            </a:br>
            <a:r>
              <a:rPr lang="en-US" sz="2400" dirty="0"/>
              <a:t>- Research Design</a:t>
            </a:r>
            <a:br>
              <a:rPr lang="en-US" sz="2400" dirty="0"/>
            </a:br>
            <a:r>
              <a:rPr lang="en-US" sz="2400" dirty="0"/>
              <a:t>- Purpose and Character of 	proposed work</a:t>
            </a:r>
            <a:br>
              <a:rPr lang="en-US" sz="2400" dirty="0"/>
            </a:br>
            <a:r>
              <a:rPr lang="en-US" sz="2400" dirty="0"/>
              <a:t>- Location of Work</a:t>
            </a:r>
            <a:br>
              <a:rPr lang="en-US" sz="2400" dirty="0"/>
            </a:br>
            <a:r>
              <a:rPr lang="en-US" sz="2400" dirty="0"/>
              <a:t>- AHRS Cultural Resources</a:t>
            </a:r>
            <a:br>
              <a:rPr lang="en-US" sz="2400" dirty="0"/>
            </a:br>
            <a:r>
              <a:rPr lang="en-US" sz="2400" dirty="0"/>
              <a:t>- Copy of Land Use Permit 	from Land Managing 	Agency, if appropriate.</a:t>
            </a:r>
            <a:br>
              <a:rPr lang="en-US" sz="2400" dirty="0"/>
            </a:br>
            <a:br>
              <a:rPr lang="en-US" sz="2400" dirty="0"/>
            </a:br>
            <a:br>
              <a:rPr lang="en-US" sz="2400" dirty="0"/>
            </a:br>
            <a:br>
              <a:rPr lang="en-US" sz="2400" dirty="0"/>
            </a:br>
            <a:br>
              <a:rPr lang="en-US" sz="2400" dirty="0"/>
            </a:br>
            <a:endParaRPr lang="en-US" sz="2400" dirty="0"/>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34" y="-142496"/>
            <a:ext cx="5932715" cy="7677631"/>
          </a:xfrm>
          <a:prstGeom prst="rect">
            <a:avLst/>
          </a:prstGeom>
        </p:spPr>
      </p:pic>
      <p:sp>
        <p:nvSpPr>
          <p:cNvPr id="4" name="Rectangle 3">
            <a:extLst>
              <a:ext uri="{FF2B5EF4-FFF2-40B4-BE49-F238E27FC236}">
                <a16:creationId xmlns:a16="http://schemas.microsoft.com/office/drawing/2014/main" id="{56F36FF7-E280-4414-9752-C5F745703442}"/>
              </a:ext>
            </a:extLst>
          </p:cNvPr>
          <p:cNvSpPr/>
          <p:nvPr/>
        </p:nvSpPr>
        <p:spPr>
          <a:xfrm>
            <a:off x="1061545" y="3429000"/>
            <a:ext cx="4656083" cy="185770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67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936828" y="493986"/>
            <a:ext cx="4666592" cy="5938344"/>
          </a:xfrm>
        </p:spPr>
        <p:txBody>
          <a:bodyPr/>
          <a:lstStyle/>
          <a:p>
            <a:r>
              <a:rPr lang="en-US" dirty="0"/>
              <a:t>Alaska SCRIP</a:t>
            </a:r>
            <a:br>
              <a:rPr lang="en-US" dirty="0"/>
            </a:br>
            <a:br>
              <a:rPr lang="en-US" sz="2400" dirty="0"/>
            </a:br>
            <a:r>
              <a:rPr lang="en-US" sz="2400" dirty="0"/>
              <a:t>B. </a:t>
            </a:r>
            <a:r>
              <a:rPr lang="en-US" sz="2400" i="1" dirty="0"/>
              <a:t>Agency Land Manager Authorization</a:t>
            </a:r>
            <a:br>
              <a:rPr lang="en-US" sz="2400" i="1" dirty="0"/>
            </a:br>
            <a:r>
              <a:rPr lang="en-US" sz="2400" i="1" dirty="0"/>
              <a:t>-</a:t>
            </a:r>
            <a:r>
              <a:rPr lang="en-US" sz="2400" dirty="0"/>
              <a:t>Signature is requires from state land managers of all agency lands involved in project (DOT&amp;PF, Division of Parks and Outdoor Recreation [DPOR] etc.)</a:t>
            </a:r>
            <a:br>
              <a:rPr lang="en-US" sz="2400" dirty="0"/>
            </a:br>
            <a:r>
              <a:rPr lang="en-US" sz="2400" dirty="0"/>
              <a:t>-The permit application makes the land managers aware of the project and their signature grants their permission to do survey on their lands.</a:t>
            </a: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34" y="-142496"/>
            <a:ext cx="5932715" cy="7677631"/>
          </a:xfrm>
          <a:prstGeom prst="rect">
            <a:avLst/>
          </a:prstGeom>
        </p:spPr>
      </p:pic>
      <p:sp>
        <p:nvSpPr>
          <p:cNvPr id="4" name="Rectangle 3">
            <a:extLst>
              <a:ext uri="{FF2B5EF4-FFF2-40B4-BE49-F238E27FC236}">
                <a16:creationId xmlns:a16="http://schemas.microsoft.com/office/drawing/2014/main" id="{1363543C-E311-4AF1-BCF3-13897412780B}"/>
              </a:ext>
            </a:extLst>
          </p:cNvPr>
          <p:cNvSpPr/>
          <p:nvPr/>
        </p:nvSpPr>
        <p:spPr>
          <a:xfrm>
            <a:off x="1061545" y="5160579"/>
            <a:ext cx="4677103" cy="7357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3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0F6769D-7510-4518-9181-0C0230AAFADC}"/>
              </a:ext>
            </a:extLst>
          </p:cNvPr>
          <p:cNvGraphicFramePr>
            <a:graphicFrameLocks noChangeAspect="1"/>
          </p:cNvGraphicFramePr>
          <p:nvPr>
            <p:extLst>
              <p:ext uri="{D42A27DB-BD31-4B8C-83A1-F6EECF244321}">
                <p14:modId xmlns:p14="http://schemas.microsoft.com/office/powerpoint/2010/main" val="3966653415"/>
              </p:ext>
            </p:extLst>
          </p:nvPr>
        </p:nvGraphicFramePr>
        <p:xfrm>
          <a:off x="3933371" y="-14298"/>
          <a:ext cx="4856719" cy="6872298"/>
        </p:xfrm>
        <a:graphic>
          <a:graphicData uri="http://schemas.openxmlformats.org/presentationml/2006/ole">
            <mc:AlternateContent xmlns:mc="http://schemas.openxmlformats.org/markup-compatibility/2006">
              <mc:Choice xmlns:v="urn:schemas-microsoft-com:vml" Requires="v">
                <p:oleObj spid="_x0000_s2057" name="Acrobat Document" r:id="rId3" imgW="5667198" imgH="8020037" progId="AcroExch.Document.DC">
                  <p:embed/>
                </p:oleObj>
              </mc:Choice>
              <mc:Fallback>
                <p:oleObj name="Acrobat Document" r:id="rId3" imgW="5667198" imgH="8020037" progId="AcroExch.Document.DC">
                  <p:embed/>
                  <p:pic>
                    <p:nvPicPr>
                      <p:cNvPr id="0" name=""/>
                      <p:cNvPicPr/>
                      <p:nvPr/>
                    </p:nvPicPr>
                    <p:blipFill>
                      <a:blip r:embed="rId4"/>
                      <a:stretch>
                        <a:fillRect/>
                      </a:stretch>
                    </p:blipFill>
                    <p:spPr>
                      <a:xfrm>
                        <a:off x="3933371" y="-14298"/>
                        <a:ext cx="4856719" cy="6872298"/>
                      </a:xfrm>
                      <a:prstGeom prst="rect">
                        <a:avLst/>
                      </a:prstGeom>
                    </p:spPr>
                  </p:pic>
                </p:oleObj>
              </mc:Fallback>
            </mc:AlternateContent>
          </a:graphicData>
        </a:graphic>
      </p:graphicFrame>
    </p:spTree>
    <p:extLst>
      <p:ext uri="{BB962C8B-B14F-4D97-AF65-F5344CB8AC3E}">
        <p14:creationId xmlns:p14="http://schemas.microsoft.com/office/powerpoint/2010/main" val="361572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936828" y="493986"/>
            <a:ext cx="4666592" cy="5938344"/>
          </a:xfrm>
        </p:spPr>
        <p:txBody>
          <a:bodyPr/>
          <a:lstStyle/>
          <a:p>
            <a:r>
              <a:rPr lang="en-US" dirty="0"/>
              <a:t>Alaska SCRIP</a:t>
            </a:r>
            <a:br>
              <a:rPr lang="en-US" dirty="0"/>
            </a:br>
            <a:r>
              <a:rPr lang="en-US" sz="1400" dirty="0"/>
              <a:t> </a:t>
            </a:r>
            <a:br>
              <a:rPr lang="en-US" sz="2400" dirty="0"/>
            </a:br>
            <a:r>
              <a:rPr lang="en-US" sz="2400" dirty="0"/>
              <a:t>B. </a:t>
            </a:r>
            <a:r>
              <a:rPr lang="en-US" sz="2400" i="1" dirty="0"/>
              <a:t>Agency Land Manager Authorization (cont.)</a:t>
            </a:r>
            <a:br>
              <a:rPr lang="en-US" sz="2400" i="1" dirty="0"/>
            </a:br>
            <a:r>
              <a:rPr lang="en-US" sz="2400" i="1" dirty="0"/>
              <a:t>- </a:t>
            </a:r>
            <a:r>
              <a:rPr lang="en-US" sz="2400" dirty="0"/>
              <a:t>Some state agencies do not wish to have cultural resources found on their land, as it complicates commercial usage of those lands. </a:t>
            </a:r>
            <a:br>
              <a:rPr lang="en-US" sz="2400" dirty="0"/>
            </a:br>
            <a:r>
              <a:rPr lang="en-US" sz="2400" dirty="0"/>
              <a:t>The Mental Health Trust Authority and the University of Alaska will generally not sign “academic” archaeological surveys, though will sign surveys for commercial purposes.</a:t>
            </a:r>
            <a:br>
              <a:rPr lang="en-US" sz="2400" dirty="0"/>
            </a:br>
            <a:br>
              <a:rPr lang="en-US" sz="2400" dirty="0"/>
            </a:br>
            <a:br>
              <a:rPr lang="en-US" sz="2400" dirty="0"/>
            </a:br>
            <a:br>
              <a:rPr lang="en-US" sz="2400" dirty="0"/>
            </a:br>
            <a:br>
              <a:rPr lang="en-US" sz="2400" dirty="0"/>
            </a:br>
            <a:endParaRPr lang="en-US" sz="2400" dirty="0"/>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34" y="-142496"/>
            <a:ext cx="5932715" cy="7677631"/>
          </a:xfrm>
          <a:prstGeom prst="rect">
            <a:avLst/>
          </a:prstGeom>
        </p:spPr>
      </p:pic>
      <p:sp>
        <p:nvSpPr>
          <p:cNvPr id="4" name="Rectangle 3">
            <a:extLst>
              <a:ext uri="{FF2B5EF4-FFF2-40B4-BE49-F238E27FC236}">
                <a16:creationId xmlns:a16="http://schemas.microsoft.com/office/drawing/2014/main" id="{1363543C-E311-4AF1-BCF3-13897412780B}"/>
              </a:ext>
            </a:extLst>
          </p:cNvPr>
          <p:cNvSpPr/>
          <p:nvPr/>
        </p:nvSpPr>
        <p:spPr>
          <a:xfrm>
            <a:off x="1061545" y="5160579"/>
            <a:ext cx="4677103" cy="7357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86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936828" y="493986"/>
            <a:ext cx="4666592" cy="5938344"/>
          </a:xfrm>
        </p:spPr>
        <p:txBody>
          <a:bodyPr/>
          <a:lstStyle/>
          <a:p>
            <a:r>
              <a:rPr lang="en-US" dirty="0"/>
              <a:t>Alaska SCRIP</a:t>
            </a:r>
            <a:br>
              <a:rPr lang="en-US" dirty="0"/>
            </a:br>
            <a:br>
              <a:rPr lang="en-US" sz="2400" dirty="0"/>
            </a:br>
            <a:r>
              <a:rPr lang="en-US" sz="2400" i="1" dirty="0"/>
              <a:t>C. Office of History and Archaeology Authorization</a:t>
            </a:r>
            <a:br>
              <a:rPr lang="en-US" sz="2400" i="1" dirty="0"/>
            </a:br>
            <a:r>
              <a:rPr lang="en-US" sz="2400" dirty="0"/>
              <a:t>	</a:t>
            </a:r>
            <a:br>
              <a:rPr lang="en-US" sz="2400" dirty="0"/>
            </a:br>
            <a:r>
              <a:rPr lang="en-US" sz="2400" dirty="0"/>
              <a:t>- Signature authorization has been delegated from DPOR Director to the Chief of OHA (Judy Bittner)</a:t>
            </a:r>
            <a:br>
              <a:rPr lang="en-US" sz="2400" dirty="0"/>
            </a:br>
            <a:r>
              <a:rPr lang="en-US" sz="2400" dirty="0"/>
              <a:t>- Permits generally expire at end of the  calendar year they were issued for</a:t>
            </a:r>
            <a:br>
              <a:rPr lang="en-US" sz="2400" dirty="0"/>
            </a:br>
            <a:r>
              <a:rPr lang="en-US" sz="2400" dirty="0"/>
              <a:t>-Report is due six months after fieldwork ends, as per state regulations</a:t>
            </a:r>
            <a:br>
              <a:rPr lang="en-US" sz="2400" dirty="0"/>
            </a:br>
            <a:br>
              <a:rPr lang="en-US" sz="2400" dirty="0"/>
            </a:br>
            <a:br>
              <a:rPr lang="en-US" sz="2400" dirty="0"/>
            </a:br>
            <a:br>
              <a:rPr lang="en-US" sz="2400" dirty="0"/>
            </a:br>
            <a:br>
              <a:rPr lang="en-US" sz="2400" dirty="0"/>
            </a:br>
            <a:endParaRPr lang="en-US" sz="2400" dirty="0"/>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34" y="-142496"/>
            <a:ext cx="5932715" cy="7677631"/>
          </a:xfrm>
          <a:prstGeom prst="rect">
            <a:avLst/>
          </a:prstGeom>
        </p:spPr>
      </p:pic>
      <p:sp>
        <p:nvSpPr>
          <p:cNvPr id="3" name="Rectangle 2">
            <a:extLst>
              <a:ext uri="{FF2B5EF4-FFF2-40B4-BE49-F238E27FC236}">
                <a16:creationId xmlns:a16="http://schemas.microsoft.com/office/drawing/2014/main" id="{ED32304B-BC68-4E17-9A36-BBE7A418A52F}"/>
              </a:ext>
            </a:extLst>
          </p:cNvPr>
          <p:cNvSpPr/>
          <p:nvPr/>
        </p:nvSpPr>
        <p:spPr>
          <a:xfrm>
            <a:off x="1072055" y="5843752"/>
            <a:ext cx="4624552" cy="7777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16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BC38-5551-4A2D-A7AC-212767E18B4E}"/>
              </a:ext>
            </a:extLst>
          </p:cNvPr>
          <p:cNvSpPr>
            <a:spLocks noGrp="1"/>
          </p:cNvSpPr>
          <p:nvPr>
            <p:ph type="title"/>
          </p:nvPr>
        </p:nvSpPr>
        <p:spPr>
          <a:xfrm>
            <a:off x="252248" y="452718"/>
            <a:ext cx="4099035" cy="3803972"/>
          </a:xfrm>
        </p:spPr>
        <p:txBody>
          <a:bodyPr/>
          <a:lstStyle/>
          <a:p>
            <a:pPr algn="ctr"/>
            <a:r>
              <a:rPr lang="en-US" dirty="0"/>
              <a:t>OHA Website:</a:t>
            </a:r>
            <a:br>
              <a:rPr lang="en-US" dirty="0"/>
            </a:br>
            <a:r>
              <a:rPr lang="en-US" i="1" dirty="0"/>
              <a:t>Permits for Investigations on State Land</a:t>
            </a:r>
          </a:p>
        </p:txBody>
      </p:sp>
      <p:sp>
        <p:nvSpPr>
          <p:cNvPr id="3" name="Content Placeholder 2">
            <a:extLst>
              <a:ext uri="{FF2B5EF4-FFF2-40B4-BE49-F238E27FC236}">
                <a16:creationId xmlns:a16="http://schemas.microsoft.com/office/drawing/2014/main" id="{46FDF719-4B9D-4B51-8B6F-9135735F1FCB}"/>
              </a:ext>
            </a:extLst>
          </p:cNvPr>
          <p:cNvSpPr>
            <a:spLocks noGrp="1"/>
          </p:cNvSpPr>
          <p:nvPr>
            <p:ph idx="1"/>
          </p:nvPr>
        </p:nvSpPr>
        <p:spPr>
          <a:xfrm>
            <a:off x="378372" y="4330262"/>
            <a:ext cx="4099035" cy="1991709"/>
          </a:xfrm>
        </p:spPr>
        <p:txBody>
          <a:bodyPr>
            <a:normAutofit/>
          </a:bodyPr>
          <a:lstStyle/>
          <a:p>
            <a:r>
              <a:rPr lang="en-US" sz="2800" dirty="0"/>
              <a:t>SCRIP Stipulations and Conditions</a:t>
            </a:r>
          </a:p>
        </p:txBody>
      </p:sp>
      <p:pic>
        <p:nvPicPr>
          <p:cNvPr id="5" name="Picture 4" descr="Graphical user interface, text, website&#10;&#10;Description automatically generated">
            <a:extLst>
              <a:ext uri="{FF2B5EF4-FFF2-40B4-BE49-F238E27FC236}">
                <a16:creationId xmlns:a16="http://schemas.microsoft.com/office/drawing/2014/main" id="{F7264B18-552F-44A4-95E3-0A73DC276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601" y="107005"/>
            <a:ext cx="6752864" cy="6542057"/>
          </a:xfrm>
          <a:prstGeom prst="rect">
            <a:avLst/>
          </a:prstGeom>
        </p:spPr>
      </p:pic>
      <p:sp>
        <p:nvSpPr>
          <p:cNvPr id="6" name="Rectangle 5">
            <a:extLst>
              <a:ext uri="{FF2B5EF4-FFF2-40B4-BE49-F238E27FC236}">
                <a16:creationId xmlns:a16="http://schemas.microsoft.com/office/drawing/2014/main" id="{DFDF33BF-8B45-4A75-A2C3-F45B690AEDEC}"/>
              </a:ext>
            </a:extLst>
          </p:cNvPr>
          <p:cNvSpPr/>
          <p:nvPr/>
        </p:nvSpPr>
        <p:spPr>
          <a:xfrm>
            <a:off x="5972982" y="3429000"/>
            <a:ext cx="1594145" cy="1605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88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7C18D-3EE1-434C-9406-9DE7A46BE0DB}"/>
              </a:ext>
            </a:extLst>
          </p:cNvPr>
          <p:cNvSpPr>
            <a:spLocks noGrp="1"/>
          </p:cNvSpPr>
          <p:nvPr>
            <p:ph type="title"/>
          </p:nvPr>
        </p:nvSpPr>
        <p:spPr>
          <a:xfrm>
            <a:off x="168167" y="1251285"/>
            <a:ext cx="3300248" cy="5254618"/>
          </a:xfrm>
        </p:spPr>
        <p:txBody>
          <a:bodyPr/>
          <a:lstStyle/>
          <a:p>
            <a:r>
              <a:rPr lang="en-US" dirty="0"/>
              <a:t>SCRIP Stipulations and Conditions</a:t>
            </a:r>
            <a:br>
              <a:rPr lang="en-US" dirty="0"/>
            </a:br>
            <a:endParaRPr lang="en-US" dirty="0"/>
          </a:p>
        </p:txBody>
      </p:sp>
      <p:sp>
        <p:nvSpPr>
          <p:cNvPr id="3" name="Content Placeholder 2">
            <a:extLst>
              <a:ext uri="{FF2B5EF4-FFF2-40B4-BE49-F238E27FC236}">
                <a16:creationId xmlns:a16="http://schemas.microsoft.com/office/drawing/2014/main" id="{A952D22D-CD55-4D2E-B435-FE74D2986122}"/>
              </a:ext>
            </a:extLst>
          </p:cNvPr>
          <p:cNvSpPr>
            <a:spLocks noGrp="1"/>
          </p:cNvSpPr>
          <p:nvPr>
            <p:ph idx="1"/>
          </p:nvPr>
        </p:nvSpPr>
        <p:spPr>
          <a:xfrm>
            <a:off x="3689131" y="599090"/>
            <a:ext cx="6360722" cy="5649309"/>
          </a:xfrm>
        </p:spPr>
        <p:txBody>
          <a:bodyPr/>
          <a:lstStyle/>
          <a:p>
            <a:r>
              <a:rPr lang="en-US" sz="2800" dirty="0"/>
              <a:t>1. Permit Application</a:t>
            </a:r>
          </a:p>
          <a:p>
            <a:r>
              <a:rPr lang="en-US" sz="2800" dirty="0"/>
              <a:t>2. Permit Fieldwork</a:t>
            </a:r>
          </a:p>
          <a:p>
            <a:r>
              <a:rPr lang="en-US" sz="2800" dirty="0"/>
              <a:t>3. Permit Reporting</a:t>
            </a:r>
          </a:p>
          <a:p>
            <a:r>
              <a:rPr lang="en-US" sz="2800" dirty="0"/>
              <a:t>4. Land-Use Stipulations for State General Lands managed by DNR/DMLW</a:t>
            </a:r>
          </a:p>
          <a:p>
            <a:r>
              <a:rPr lang="en-US" sz="2800" dirty="0"/>
              <a:t>5. Project Specific Stipulations</a:t>
            </a:r>
          </a:p>
          <a:p>
            <a:r>
              <a:rPr lang="en-US" sz="2800" dirty="0"/>
              <a:t>Frequently Asked Questions (FAQ’s)</a:t>
            </a:r>
          </a:p>
          <a:p>
            <a:pPr marL="0" indent="0">
              <a:buNone/>
            </a:pPr>
            <a:endParaRPr lang="en-US" dirty="0"/>
          </a:p>
          <a:p>
            <a:endParaRPr lang="en-US" dirty="0"/>
          </a:p>
        </p:txBody>
      </p:sp>
    </p:spTree>
    <p:extLst>
      <p:ext uri="{BB962C8B-B14F-4D97-AF65-F5344CB8AC3E}">
        <p14:creationId xmlns:p14="http://schemas.microsoft.com/office/powerpoint/2010/main" val="241681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Application</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p:txBody>
          <a:bodyPr>
            <a:normAutofit/>
          </a:bodyPr>
          <a:lstStyle/>
          <a:p>
            <a:r>
              <a:rPr lang="en-US" sz="2400" dirty="0"/>
              <a:t>SCRIP Form</a:t>
            </a:r>
          </a:p>
          <a:p>
            <a:r>
              <a:rPr lang="en-US" sz="2400" dirty="0"/>
              <a:t>Other land access permits (separate from the SCRIP) may be required by: Alaska Department of Fish and Game, the Mental Health Trust Land Office,  the University of Alaska, and the DNR/Division of Mining, Land and Water (see Section 4).  </a:t>
            </a:r>
          </a:p>
          <a:p>
            <a:r>
              <a:rPr lang="en-US" sz="2400" dirty="0"/>
              <a:t>The applicant must contact these agencies to arrange for these permits.  These agencies may require these separate permits to be in place before they sign the OHA SCRIP. </a:t>
            </a:r>
          </a:p>
          <a:p>
            <a:endParaRPr lang="en-US" sz="2400" dirty="0"/>
          </a:p>
          <a:p>
            <a:endParaRPr lang="en-US" sz="2400" dirty="0"/>
          </a:p>
          <a:p>
            <a:endParaRPr lang="en-US" dirty="0"/>
          </a:p>
        </p:txBody>
      </p:sp>
    </p:spTree>
    <p:extLst>
      <p:ext uri="{BB962C8B-B14F-4D97-AF65-F5344CB8AC3E}">
        <p14:creationId xmlns:p14="http://schemas.microsoft.com/office/powerpoint/2010/main" val="101219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Application</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p:txBody>
          <a:bodyPr>
            <a:normAutofit/>
          </a:bodyPr>
          <a:lstStyle/>
          <a:p>
            <a:r>
              <a:rPr lang="en-US" sz="2400" dirty="0"/>
              <a:t>A SCRIP may be amended, insofar as allowable by regulation and stipulation, to adjust contiguous or minor spatial changes, or to extend the termination date of a SCRIP.  Requests for SCRIP amendments should be sent by email to OHA.permits@alaska.gov.</a:t>
            </a:r>
          </a:p>
          <a:p>
            <a:r>
              <a:rPr lang="en-US" sz="2400" dirty="0"/>
              <a:t>SCRIP eligibility is contingent upon the satisfactory completion of prior SCRIPs. Applicants are not eligible for further SCRIPs until the requirements of SCRIPs from previous field seasons are satisfied.</a:t>
            </a:r>
          </a:p>
          <a:p>
            <a:endParaRPr lang="en-US" sz="2400" dirty="0"/>
          </a:p>
          <a:p>
            <a:endParaRPr lang="en-US" dirty="0"/>
          </a:p>
        </p:txBody>
      </p:sp>
    </p:spTree>
    <p:extLst>
      <p:ext uri="{BB962C8B-B14F-4D97-AF65-F5344CB8AC3E}">
        <p14:creationId xmlns:p14="http://schemas.microsoft.com/office/powerpoint/2010/main" val="389980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Application</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1103312" y="1645920"/>
            <a:ext cx="8946541" cy="4602479"/>
          </a:xfrm>
        </p:spPr>
        <p:txBody>
          <a:bodyPr>
            <a:normAutofit fontScale="92500"/>
          </a:bodyPr>
          <a:lstStyle/>
          <a:p>
            <a:endParaRPr lang="en-US" sz="2400" dirty="0"/>
          </a:p>
          <a:p>
            <a:r>
              <a:rPr lang="en-US" sz="2400" dirty="0"/>
              <a:t>Field projects undertaken in response to the National Historic Preservation Act (e.g., </a:t>
            </a:r>
            <a:r>
              <a:rPr lang="en-US" sz="2400" u="sng" dirty="0"/>
              <a:t>“Section 106 Projects</a:t>
            </a:r>
            <a:r>
              <a:rPr lang="en-US" sz="2400" dirty="0"/>
              <a:t>”) must be under the on-site supervision of a qualified professional satisfying appropriate professional qualification </a:t>
            </a:r>
            <a:r>
              <a:rPr lang="en-US" sz="2400" u="sng" dirty="0"/>
              <a:t>(Secretary of the Interior’s) standards</a:t>
            </a:r>
            <a:r>
              <a:rPr lang="en-US" sz="2400" dirty="0"/>
              <a:t> established in 43 CFR 7.8  These federal standards are more stringent than those in 11 AAC 16.040.</a:t>
            </a:r>
          </a:p>
          <a:p>
            <a:r>
              <a:rPr lang="en-US" sz="2400" u="sng" dirty="0"/>
              <a:t>Allow at least 30 days for processing SCRIP applications.</a:t>
            </a:r>
            <a:r>
              <a:rPr lang="en-US" sz="2400" dirty="0"/>
              <a:t> Turn-around time is largely dependent upon the response time of the appropriate land manager(s). OHA cannot guarantee SCRIP finalization by a specified date due to contributions to the process by non-OHA entities.</a:t>
            </a:r>
          </a:p>
          <a:p>
            <a:endParaRPr lang="en-US" dirty="0"/>
          </a:p>
          <a:p>
            <a:endParaRPr lang="en-US" dirty="0"/>
          </a:p>
        </p:txBody>
      </p:sp>
    </p:spTree>
    <p:extLst>
      <p:ext uri="{BB962C8B-B14F-4D97-AF65-F5344CB8AC3E}">
        <p14:creationId xmlns:p14="http://schemas.microsoft.com/office/powerpoint/2010/main" val="128571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Fieldwork</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1103312" y="1654630"/>
            <a:ext cx="8946541" cy="4593770"/>
          </a:xfrm>
        </p:spPr>
        <p:txBody>
          <a:bodyPr>
            <a:normAutofit/>
          </a:bodyPr>
          <a:lstStyle/>
          <a:p>
            <a:r>
              <a:rPr lang="en-US" dirty="0"/>
              <a:t>OHA expects professionals will conduct </a:t>
            </a:r>
            <a:r>
              <a:rPr lang="en-US" u="sng" dirty="0"/>
              <a:t>subsurface testing</a:t>
            </a:r>
            <a:r>
              <a:rPr lang="en-US" dirty="0"/>
              <a:t>, </a:t>
            </a:r>
            <a:r>
              <a:rPr lang="en-US" u="sng" dirty="0"/>
              <a:t>with screening</a:t>
            </a:r>
            <a:r>
              <a:rPr lang="en-US" dirty="0"/>
              <a:t> of materials recovered from test pits, on archaeological surveys in areas that may contain prehistoric or historic </a:t>
            </a:r>
            <a:r>
              <a:rPr lang="en-US" u="sng" dirty="0"/>
              <a:t>subsurface resources.</a:t>
            </a:r>
            <a:r>
              <a:rPr lang="en-US" dirty="0"/>
              <a:t> </a:t>
            </a:r>
          </a:p>
          <a:p>
            <a:r>
              <a:rPr lang="en-US" dirty="0"/>
              <a:t>If the </a:t>
            </a:r>
            <a:r>
              <a:rPr lang="en-US" u="sng" dirty="0"/>
              <a:t>Field Supervisor determines subsurface testing is not warranted, the survey report will provide an explanation and images </a:t>
            </a:r>
            <a:r>
              <a:rPr lang="en-US" dirty="0"/>
              <a:t>(i.e., landforms and ground surfaces) showing why subsurface testing was not appropriate.</a:t>
            </a:r>
          </a:p>
          <a:p>
            <a:r>
              <a:rPr lang="en-US" dirty="0"/>
              <a:t>Some environments may contain archaeological horizons that are buried too deeply to be found by traditional shovel testing methods.  It is the applicant’s responsibility to determine when this is the case and provide means to discover all cultural horizons, or document why this level of effort was not appropriate for the project.</a:t>
            </a:r>
          </a:p>
          <a:p>
            <a:endParaRPr lang="en-US" dirty="0"/>
          </a:p>
        </p:txBody>
      </p:sp>
    </p:spTree>
    <p:extLst>
      <p:ext uri="{BB962C8B-B14F-4D97-AF65-F5344CB8AC3E}">
        <p14:creationId xmlns:p14="http://schemas.microsoft.com/office/powerpoint/2010/main" val="203383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Fieldwork</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p:txBody>
          <a:bodyPr>
            <a:normAutofit/>
          </a:bodyPr>
          <a:lstStyle/>
          <a:p>
            <a:r>
              <a:rPr lang="en-US" dirty="0"/>
              <a:t>All artifacts recovered from subsurface contexts including excavations, test pits, auger tests, and soil probes must be collected and curated.</a:t>
            </a:r>
          </a:p>
          <a:p>
            <a:r>
              <a:rPr lang="en-US" dirty="0"/>
              <a:t>SCRIP applications for work that includes materials from subsurface contexts and/or the collection of archaeological or paleontological materials must be accompanied by a Provisional Curation Agreement signed by the University of Alaska Museum of the North, or by a written agreement from another repository approved by OHA.  </a:t>
            </a:r>
          </a:p>
          <a:p>
            <a:r>
              <a:rPr lang="en-US" dirty="0"/>
              <a:t>The permittee may only implement a “no collection” policy for cultural materials if the materials are left undisturbed in original context. </a:t>
            </a:r>
          </a:p>
          <a:p>
            <a:endParaRPr lang="en-US" dirty="0"/>
          </a:p>
        </p:txBody>
      </p:sp>
    </p:spTree>
    <p:extLst>
      <p:ext uri="{BB962C8B-B14F-4D97-AF65-F5344CB8AC3E}">
        <p14:creationId xmlns:p14="http://schemas.microsoft.com/office/powerpoint/2010/main" val="2365355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Fieldwork</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p:txBody>
          <a:bodyPr>
            <a:normAutofit fontScale="92500" lnSpcReduction="20000"/>
          </a:bodyPr>
          <a:lstStyle/>
          <a:p>
            <a:r>
              <a:rPr lang="en-US" dirty="0"/>
              <a:t>In the event that human remains are discovered, the permittee will cease work that would further disturb the remains and immediately contact the appropriate state agencies as required by AS 12.65.5.  (See OHA website guidance for laws and protocols pertaining to the Discovery of Human Remains in Alaska at http://dnr.alaska.gov/parks/oha/ahrs/remains.htm). </a:t>
            </a:r>
          </a:p>
          <a:p>
            <a:r>
              <a:rPr lang="en-US" dirty="0"/>
              <a:t>The permittee must consult with OHA within two working days.  If logistical considerations (i.e., working in a remote area with no means of communication) prevent consultation within this timeframe, the applicant will consult with OHA as soon as is practicable.  </a:t>
            </a:r>
          </a:p>
          <a:p>
            <a:r>
              <a:rPr lang="en-US" dirty="0"/>
              <a:t>If guidance for human remains discoveries is addressed in an overall project agreement document (such as a Memorandum of Agreement, Programmatic Agreement, or Recovery Plan), the permittee will proceed in accordance with the agreement document, in addition to the requirement to notify OHA.</a:t>
            </a:r>
          </a:p>
          <a:p>
            <a:endParaRPr lang="en-US" dirty="0"/>
          </a:p>
        </p:txBody>
      </p:sp>
    </p:spTree>
    <p:extLst>
      <p:ext uri="{BB962C8B-B14F-4D97-AF65-F5344CB8AC3E}">
        <p14:creationId xmlns:p14="http://schemas.microsoft.com/office/powerpoint/2010/main" val="9470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F6EB-36A2-45D0-BA5E-3975601E8CDB}"/>
              </a:ext>
            </a:extLst>
          </p:cNvPr>
          <p:cNvSpPr>
            <a:spLocks noGrp="1"/>
          </p:cNvSpPr>
          <p:nvPr>
            <p:ph type="ctrTitle"/>
          </p:nvPr>
        </p:nvSpPr>
        <p:spPr>
          <a:xfrm>
            <a:off x="1870997" y="1607809"/>
            <a:ext cx="9236026" cy="2876680"/>
          </a:xfrm>
        </p:spPr>
        <p:txBody>
          <a:bodyPr anchor="b">
            <a:normAutofit/>
          </a:bodyPr>
          <a:lstStyle/>
          <a:p>
            <a:pPr algn="l"/>
            <a:r>
              <a:rPr lang="en-US" sz="6600" dirty="0">
                <a:solidFill>
                  <a:srgbClr val="FFFFFF"/>
                </a:solidFill>
              </a:rPr>
              <a:t>State Permitting and Survey Strategies</a:t>
            </a:r>
          </a:p>
        </p:txBody>
      </p:sp>
      <p:sp>
        <p:nvSpPr>
          <p:cNvPr id="3" name="Subtitle 2">
            <a:extLst>
              <a:ext uri="{FF2B5EF4-FFF2-40B4-BE49-F238E27FC236}">
                <a16:creationId xmlns:a16="http://schemas.microsoft.com/office/drawing/2014/main" id="{837C1AD4-B907-48DB-82C1-8CE34E20E948}"/>
              </a:ext>
            </a:extLst>
          </p:cNvPr>
          <p:cNvSpPr>
            <a:spLocks noGrp="1"/>
          </p:cNvSpPr>
          <p:nvPr>
            <p:ph type="subTitle" idx="1"/>
          </p:nvPr>
        </p:nvSpPr>
        <p:spPr>
          <a:xfrm>
            <a:off x="1987499" y="4810308"/>
            <a:ext cx="9003022" cy="1076551"/>
          </a:xfrm>
        </p:spPr>
        <p:txBody>
          <a:bodyPr>
            <a:normAutofit/>
          </a:bodyPr>
          <a:lstStyle/>
          <a:p>
            <a:pPr algn="ctr"/>
            <a:r>
              <a:rPr lang="en-US" dirty="0"/>
              <a:t>By Dr. Richard VanderHoek</a:t>
            </a:r>
          </a:p>
        </p:txBody>
      </p:sp>
    </p:spTree>
    <p:extLst>
      <p:ext uri="{BB962C8B-B14F-4D97-AF65-F5344CB8AC3E}">
        <p14:creationId xmlns:p14="http://schemas.microsoft.com/office/powerpoint/2010/main" val="380428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Fieldwork</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875201" y="2179919"/>
            <a:ext cx="8946541" cy="4195481"/>
          </a:xfrm>
        </p:spPr>
        <p:txBody>
          <a:bodyPr>
            <a:normAutofit fontScale="25000" lnSpcReduction="20000"/>
          </a:bodyPr>
          <a:lstStyle/>
          <a:p>
            <a:r>
              <a:rPr lang="en-US" sz="9600" dirty="0"/>
              <a:t>Test pits are expected to be 50 by 50cm square and as deep as necessary.  </a:t>
            </a:r>
          </a:p>
          <a:p>
            <a:r>
              <a:rPr lang="en-US" sz="9600" dirty="0"/>
              <a:t>The exception to digging all 50 by 50cm test pits is if numerous (&gt;9) test pits are being dug to delineate the boundaries of a site.  In this case some test pits (no more than 60%) may be 30cm round shovel tests. </a:t>
            </a:r>
          </a:p>
          <a:p>
            <a:endParaRPr lang="en-US" sz="8000" dirty="0"/>
          </a:p>
          <a:p>
            <a:endParaRPr lang="en-US" sz="8000" dirty="0"/>
          </a:p>
          <a:p>
            <a:endParaRPr lang="en-US" sz="8000" dirty="0"/>
          </a:p>
          <a:p>
            <a:endParaRPr lang="en-US" sz="8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Test pits shall be backfilled at the completion of each investigation.  The research design must include information about site stabilization between seasons, if units will be left open, and a plan for surface restoration for projects that entail large block excavations.</a:t>
            </a:r>
          </a:p>
          <a:p>
            <a:r>
              <a:rPr lang="en-US" dirty="0"/>
              <a:t>OHA personnel may visit SCRIP-permitted surveys or excavations at any time, as per 11 AAC 16.090.</a:t>
            </a:r>
          </a:p>
          <a:p>
            <a:endParaRPr lang="en-US" dirty="0"/>
          </a:p>
        </p:txBody>
      </p:sp>
    </p:spTree>
    <p:extLst>
      <p:ext uri="{BB962C8B-B14F-4D97-AF65-F5344CB8AC3E}">
        <p14:creationId xmlns:p14="http://schemas.microsoft.com/office/powerpoint/2010/main" val="229939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Reporting</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1103312" y="1399592"/>
            <a:ext cx="8946541" cy="4848807"/>
          </a:xfrm>
        </p:spPr>
        <p:txBody>
          <a:bodyPr>
            <a:noAutofit/>
          </a:bodyPr>
          <a:lstStyle/>
          <a:p>
            <a:r>
              <a:rPr lang="en-US" dirty="0"/>
              <a:t>An interim or final report is due within six months after the completion of fieldwork.  For multi-year SCRIPs, annual reports are required in addition to a final report. </a:t>
            </a:r>
          </a:p>
          <a:p>
            <a:r>
              <a:rPr lang="en-US" dirty="0"/>
              <a:t>Reports shall be consistent with:</a:t>
            </a:r>
          </a:p>
          <a:p>
            <a:pPr lvl="1"/>
            <a:r>
              <a:rPr lang="en-US" dirty="0"/>
              <a:t>The Secretary of the Interior's Guidelines for Archeological Documentation (48 FR 44716)</a:t>
            </a:r>
          </a:p>
          <a:p>
            <a:pPr lvl="1"/>
            <a:r>
              <a:rPr lang="en-US" dirty="0"/>
              <a:t>OHA Report Checklist (ADNR/DPOR Office of History and Archaeology, Historic Preservation Series No.3) at </a:t>
            </a:r>
            <a:r>
              <a:rPr lang="en-US" dirty="0">
                <a:hlinkClick r:id="rId2"/>
              </a:rPr>
              <a:t>http://dnr.alaska.gov/parks/oha/ahrs/reportchk.htm</a:t>
            </a:r>
            <a:r>
              <a:rPr lang="en-US" dirty="0"/>
              <a:t>  </a:t>
            </a:r>
          </a:p>
          <a:p>
            <a:pPr lvl="1"/>
            <a:r>
              <a:rPr lang="en-US" dirty="0"/>
              <a:t>Standards and Guidelines for Investigating and Reporting Archaeological and Historic Properties in Alaska (ADNR/DPOR/OHA, Historic Preservation Series No. 11) at </a:t>
            </a:r>
            <a:r>
              <a:rPr lang="en-US" dirty="0">
                <a:hlinkClick r:id="rId3"/>
              </a:rPr>
              <a:t>http://dnr.alaska.gov/parks/oha/hpseries/hp11.pdf</a:t>
            </a:r>
            <a:r>
              <a:rPr lang="en-US" dirty="0"/>
              <a:t> . </a:t>
            </a:r>
          </a:p>
        </p:txBody>
      </p:sp>
    </p:spTree>
    <p:extLst>
      <p:ext uri="{BB962C8B-B14F-4D97-AF65-F5344CB8AC3E}">
        <p14:creationId xmlns:p14="http://schemas.microsoft.com/office/powerpoint/2010/main" val="88737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a:xfrm>
            <a:off x="646111" y="452718"/>
            <a:ext cx="9404723" cy="825576"/>
          </a:xfrm>
        </p:spPr>
        <p:txBody>
          <a:bodyPr/>
          <a:lstStyle/>
          <a:p>
            <a:pPr algn="ctr"/>
            <a:r>
              <a:rPr lang="en-US" dirty="0"/>
              <a:t>Permit Reporting</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1103312" y="1278294"/>
            <a:ext cx="8946541" cy="5374433"/>
          </a:xfrm>
        </p:spPr>
        <p:txBody>
          <a:bodyPr>
            <a:normAutofit fontScale="92500" lnSpcReduction="20000"/>
          </a:bodyPr>
          <a:lstStyle/>
          <a:p>
            <a:pPr marL="0" indent="0">
              <a:buNone/>
            </a:pPr>
            <a:r>
              <a:rPr lang="en-US" sz="2600" dirty="0"/>
              <a:t>In addition to meeting other (SOI, OHA) reporting standards, survey and monitoring reports will, at a minimum, include:</a:t>
            </a:r>
          </a:p>
          <a:p>
            <a:r>
              <a:rPr lang="en-US" dirty="0"/>
              <a:t>Project setting, with maps and descriptions of the areas and acreage surveyed, including 1: 63,360 USGS map.</a:t>
            </a:r>
          </a:p>
          <a:p>
            <a:r>
              <a:rPr lang="en-US" dirty="0"/>
              <a:t>Archaeological, ethnohistoric, and historic overviews as appropriate.  When doing determinations of eligibility, include historic contexts, themes and periods of significance.</a:t>
            </a:r>
          </a:p>
          <a:p>
            <a:r>
              <a:rPr lang="en-US" dirty="0"/>
              <a:t>Summary of previous investigations and known sites investigated, if any.</a:t>
            </a:r>
          </a:p>
          <a:p>
            <a:r>
              <a:rPr lang="en-US" dirty="0"/>
              <a:t>Project description, research design/methods, and level of survey, with photographs of environment.</a:t>
            </a:r>
          </a:p>
          <a:p>
            <a:r>
              <a:rPr lang="en-US" dirty="0"/>
              <a:t>Results of investigations with AHRS numbers and descriptions of sites.</a:t>
            </a:r>
          </a:p>
          <a:p>
            <a:r>
              <a:rPr lang="en-US" dirty="0"/>
              <a:t>Photographs of sites, test pits or excavations, and artifacts.</a:t>
            </a:r>
          </a:p>
          <a:p>
            <a:r>
              <a:rPr lang="en-US" dirty="0"/>
              <a:t>Summary and recommendations.</a:t>
            </a:r>
          </a:p>
          <a:p>
            <a:r>
              <a:rPr lang="en-US" dirty="0"/>
              <a:t>Eligibility recommendations, if appropriate.</a:t>
            </a:r>
          </a:p>
          <a:p>
            <a:r>
              <a:rPr lang="en-US" dirty="0"/>
              <a:t>References cited.</a:t>
            </a:r>
          </a:p>
          <a:p>
            <a:endParaRPr lang="en-US" dirty="0"/>
          </a:p>
        </p:txBody>
      </p:sp>
    </p:spTree>
    <p:extLst>
      <p:ext uri="{BB962C8B-B14F-4D97-AF65-F5344CB8AC3E}">
        <p14:creationId xmlns:p14="http://schemas.microsoft.com/office/powerpoint/2010/main" val="3815638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Reporting</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a:xfrm>
            <a:off x="1103312" y="1561172"/>
            <a:ext cx="8946541" cy="4687228"/>
          </a:xfrm>
        </p:spPr>
        <p:txBody>
          <a:bodyPr/>
          <a:lstStyle/>
          <a:p>
            <a:r>
              <a:rPr lang="en-US" dirty="0"/>
              <a:t>Alaska Heritage Resources Survey (AHRS) </a:t>
            </a:r>
          </a:p>
          <a:p>
            <a:pPr lvl="1"/>
            <a:r>
              <a:rPr lang="en-US" dirty="0"/>
              <a:t>The permittee shall ensure that AHRS records are submitted to OHA for sites investigated under the SCRIP, including both newly discovered sites and known sites that were re-investigated. </a:t>
            </a:r>
          </a:p>
          <a:p>
            <a:pPr lvl="1"/>
            <a:r>
              <a:rPr lang="en-US" dirty="0"/>
              <a:t>AHRS records should be submitted in a format, such as MS WORD, that streamlines entry by OHA staff (i.e., staff must be able to “cut and paste”).  </a:t>
            </a:r>
          </a:p>
          <a:p>
            <a:pPr lvl="1"/>
            <a:r>
              <a:rPr lang="en-US" dirty="0"/>
              <a:t>When the preparation of large numbers of site records is anticipated, permittees may be authorized to enter data directly into the OHA Integrated Business Suite via remote computer if determined to be appropriate by the AHRS Coordinator.</a:t>
            </a:r>
          </a:p>
          <a:p>
            <a:endParaRPr lang="en-US" dirty="0"/>
          </a:p>
        </p:txBody>
      </p:sp>
    </p:spTree>
    <p:extLst>
      <p:ext uri="{BB962C8B-B14F-4D97-AF65-F5344CB8AC3E}">
        <p14:creationId xmlns:p14="http://schemas.microsoft.com/office/powerpoint/2010/main" val="293912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1BD7-24D0-4861-8FF2-F04565473CC7}"/>
              </a:ext>
            </a:extLst>
          </p:cNvPr>
          <p:cNvSpPr>
            <a:spLocks noGrp="1"/>
          </p:cNvSpPr>
          <p:nvPr>
            <p:ph type="title"/>
          </p:nvPr>
        </p:nvSpPr>
        <p:spPr/>
        <p:txBody>
          <a:bodyPr/>
          <a:lstStyle/>
          <a:p>
            <a:pPr algn="ctr"/>
            <a:r>
              <a:rPr lang="en-US" dirty="0"/>
              <a:t>Permit Reporting</a:t>
            </a:r>
            <a:br>
              <a:rPr lang="en-US" dirty="0"/>
            </a:br>
            <a:endParaRPr lang="en-US" dirty="0"/>
          </a:p>
        </p:txBody>
      </p:sp>
      <p:sp>
        <p:nvSpPr>
          <p:cNvPr id="3" name="Content Placeholder 2">
            <a:extLst>
              <a:ext uri="{FF2B5EF4-FFF2-40B4-BE49-F238E27FC236}">
                <a16:creationId xmlns:a16="http://schemas.microsoft.com/office/drawing/2014/main" id="{13981906-56B3-497A-BDFE-23D19AADD0B0}"/>
              </a:ext>
            </a:extLst>
          </p:cNvPr>
          <p:cNvSpPr>
            <a:spLocks noGrp="1"/>
          </p:cNvSpPr>
          <p:nvPr>
            <p:ph idx="1"/>
          </p:nvPr>
        </p:nvSpPr>
        <p:spPr/>
        <p:txBody>
          <a:bodyPr>
            <a:normAutofit lnSpcReduction="10000"/>
          </a:bodyPr>
          <a:lstStyle/>
          <a:p>
            <a:r>
              <a:rPr lang="en-US" dirty="0"/>
              <a:t>OHA will make submitted reports available to cultural resource professionals, land managers, and others authorized by AHRS user agreements to access OHA records.  </a:t>
            </a:r>
          </a:p>
          <a:p>
            <a:r>
              <a:rPr lang="en-US" dirty="0"/>
              <a:t>Any information regarded proprietary or privileged for business reasons should be omitted or redacted from the reports prior to submittal.  If you feel that it is necessary to transmit proprietary information, it should be sent in a separate document, along with justification under federal or state law for holding the information proprietary and an expiration date for the document’s proprietary status. </a:t>
            </a:r>
          </a:p>
          <a:p>
            <a:r>
              <a:rPr lang="en-US" u="sng" dirty="0"/>
              <a:t>Note that the basic information required under OHA Historic Preservation Series Numbers 3 and 11 are required and </a:t>
            </a:r>
            <a:r>
              <a:rPr lang="en-US" b="1" u="sng" dirty="0"/>
              <a:t>will not be held proprietary</a:t>
            </a:r>
            <a:r>
              <a:rPr lang="en-US" b="1" dirty="0"/>
              <a:t>.</a:t>
            </a:r>
          </a:p>
        </p:txBody>
      </p:sp>
    </p:spTree>
    <p:extLst>
      <p:ext uri="{BB962C8B-B14F-4D97-AF65-F5344CB8AC3E}">
        <p14:creationId xmlns:p14="http://schemas.microsoft.com/office/powerpoint/2010/main" val="841812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DA4B-7D08-4638-AF40-617C8C1B5780}"/>
              </a:ext>
            </a:extLst>
          </p:cNvPr>
          <p:cNvSpPr>
            <a:spLocks noGrp="1"/>
          </p:cNvSpPr>
          <p:nvPr>
            <p:ph type="title"/>
          </p:nvPr>
        </p:nvSpPr>
        <p:spPr>
          <a:xfrm>
            <a:off x="646111" y="452717"/>
            <a:ext cx="9404723" cy="2195889"/>
          </a:xfrm>
        </p:spPr>
        <p:txBody>
          <a:bodyPr/>
          <a:lstStyle/>
          <a:p>
            <a:pPr algn="ctr"/>
            <a:r>
              <a:rPr lang="en-US" dirty="0"/>
              <a:t>Land-Use Stipulations for State General Lands managed by DNR/DMLW</a:t>
            </a:r>
            <a:br>
              <a:rPr lang="en-US" dirty="0"/>
            </a:br>
            <a:endParaRPr lang="en-US" dirty="0"/>
          </a:p>
        </p:txBody>
      </p:sp>
      <p:sp>
        <p:nvSpPr>
          <p:cNvPr id="3" name="Content Placeholder 2">
            <a:extLst>
              <a:ext uri="{FF2B5EF4-FFF2-40B4-BE49-F238E27FC236}">
                <a16:creationId xmlns:a16="http://schemas.microsoft.com/office/drawing/2014/main" id="{A8DCDADF-B1C4-4194-8E37-7561D086AC31}"/>
              </a:ext>
            </a:extLst>
          </p:cNvPr>
          <p:cNvSpPr>
            <a:spLocks noGrp="1"/>
          </p:cNvSpPr>
          <p:nvPr>
            <p:ph idx="1"/>
          </p:nvPr>
        </p:nvSpPr>
        <p:spPr>
          <a:xfrm>
            <a:off x="1103312" y="2942897"/>
            <a:ext cx="8946541" cy="3305502"/>
          </a:xfrm>
        </p:spPr>
        <p:txBody>
          <a:bodyPr/>
          <a:lstStyle/>
          <a:p>
            <a:r>
              <a:rPr lang="en-US" dirty="0"/>
              <a:t>Included in OHA Stipulations at the request of DNR/DMLW Land Manager</a:t>
            </a:r>
          </a:p>
          <a:p>
            <a:r>
              <a:rPr lang="en-US" dirty="0"/>
              <a:t>Gives guidance on:</a:t>
            </a:r>
          </a:p>
          <a:p>
            <a:pPr lvl="1"/>
            <a:r>
              <a:rPr lang="en-US" dirty="0"/>
              <a:t>Motorized Off-road Travel on State Land</a:t>
            </a:r>
          </a:p>
          <a:p>
            <a:pPr lvl="1"/>
            <a:r>
              <a:rPr lang="en-US" dirty="0"/>
              <a:t>Camping, Food Storage and Waste Disposal</a:t>
            </a:r>
          </a:p>
          <a:p>
            <a:r>
              <a:rPr lang="en-US" dirty="0"/>
              <a:t>Provides hot links for: </a:t>
            </a:r>
          </a:p>
          <a:p>
            <a:pPr lvl="1"/>
            <a:r>
              <a:rPr lang="en-US" dirty="0"/>
              <a:t>“A Fact Sheet of Generally Allowed Uses on State Land”</a:t>
            </a:r>
          </a:p>
          <a:p>
            <a:pPr lvl="1"/>
            <a:r>
              <a:rPr lang="en-US" dirty="0"/>
              <a:t>Permit Form for Camping more than 14 days</a:t>
            </a:r>
          </a:p>
          <a:p>
            <a:pPr marL="457200" lvl="1"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23259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DA4B-7D08-4638-AF40-617C8C1B5780}"/>
              </a:ext>
            </a:extLst>
          </p:cNvPr>
          <p:cNvSpPr>
            <a:spLocks noGrp="1"/>
          </p:cNvSpPr>
          <p:nvPr>
            <p:ph type="title"/>
          </p:nvPr>
        </p:nvSpPr>
        <p:spPr/>
        <p:txBody>
          <a:bodyPr/>
          <a:lstStyle/>
          <a:p>
            <a:pPr algn="ctr"/>
            <a:r>
              <a:rPr lang="en-US" dirty="0"/>
              <a:t>Project Specific Stipulations</a:t>
            </a:r>
            <a:br>
              <a:rPr lang="en-US" dirty="0"/>
            </a:br>
            <a:endParaRPr lang="en-US" dirty="0"/>
          </a:p>
        </p:txBody>
      </p:sp>
      <p:sp>
        <p:nvSpPr>
          <p:cNvPr id="3" name="Content Placeholder 2">
            <a:extLst>
              <a:ext uri="{FF2B5EF4-FFF2-40B4-BE49-F238E27FC236}">
                <a16:creationId xmlns:a16="http://schemas.microsoft.com/office/drawing/2014/main" id="{A8DCDADF-B1C4-4194-8E37-7561D086AC31}"/>
              </a:ext>
            </a:extLst>
          </p:cNvPr>
          <p:cNvSpPr>
            <a:spLocks noGrp="1"/>
          </p:cNvSpPr>
          <p:nvPr>
            <p:ph idx="1"/>
          </p:nvPr>
        </p:nvSpPr>
        <p:spPr/>
        <p:txBody>
          <a:bodyPr/>
          <a:lstStyle/>
          <a:p>
            <a:r>
              <a:rPr lang="en-US" sz="2400" dirty="0"/>
              <a:t>This section is for unusual projects that require specific stipulations. </a:t>
            </a:r>
            <a:r>
              <a:rPr lang="en-US" dirty="0"/>
              <a:t>For example:</a:t>
            </a:r>
          </a:p>
          <a:p>
            <a:pPr lvl="1"/>
            <a:r>
              <a:rPr lang="en-US" sz="2000" dirty="0"/>
              <a:t>“This permit only allows survey in X Region, and not in the Y road corridor, which is area permitted for another survey.”</a:t>
            </a:r>
          </a:p>
          <a:p>
            <a:pPr lvl="1"/>
            <a:r>
              <a:rPr lang="en-US" sz="2000" dirty="0"/>
              <a:t>“The Mega-Project Survey will coordinate with OHA to allow OHA personnel to accompany Mega-Project crews on Survey.”</a:t>
            </a:r>
          </a:p>
          <a:p>
            <a:r>
              <a:rPr lang="en-US" dirty="0"/>
              <a:t>The Project Specific Stipulations is left blank on most permits issued.</a:t>
            </a:r>
          </a:p>
          <a:p>
            <a:endParaRPr lang="en-US" dirty="0"/>
          </a:p>
        </p:txBody>
      </p:sp>
    </p:spTree>
    <p:extLst>
      <p:ext uri="{BB962C8B-B14F-4D97-AF65-F5344CB8AC3E}">
        <p14:creationId xmlns:p14="http://schemas.microsoft.com/office/powerpoint/2010/main" val="2687381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E416-E630-444D-9315-7702072580B3}"/>
              </a:ext>
            </a:extLst>
          </p:cNvPr>
          <p:cNvSpPr>
            <a:spLocks noGrp="1"/>
          </p:cNvSpPr>
          <p:nvPr>
            <p:ph type="title"/>
          </p:nvPr>
        </p:nvSpPr>
        <p:spPr/>
        <p:txBody>
          <a:bodyPr/>
          <a:lstStyle/>
          <a:p>
            <a:r>
              <a:rPr lang="en-US" dirty="0"/>
              <a:t>Frequently Asked Questions (FAQ’s)</a:t>
            </a:r>
            <a:br>
              <a:rPr lang="en-US" dirty="0"/>
            </a:br>
            <a:endParaRPr lang="en-US" dirty="0"/>
          </a:p>
        </p:txBody>
      </p:sp>
      <p:sp>
        <p:nvSpPr>
          <p:cNvPr id="3" name="Content Placeholder 2">
            <a:extLst>
              <a:ext uri="{FF2B5EF4-FFF2-40B4-BE49-F238E27FC236}">
                <a16:creationId xmlns:a16="http://schemas.microsoft.com/office/drawing/2014/main" id="{06E5CFE8-5F13-42FE-9E68-70CE56DEA819}"/>
              </a:ext>
            </a:extLst>
          </p:cNvPr>
          <p:cNvSpPr>
            <a:spLocks noGrp="1"/>
          </p:cNvSpPr>
          <p:nvPr>
            <p:ph idx="1"/>
          </p:nvPr>
        </p:nvSpPr>
        <p:spPr>
          <a:xfrm>
            <a:off x="1103312" y="1415144"/>
            <a:ext cx="8946541" cy="5340658"/>
          </a:xfrm>
        </p:spPr>
        <p:txBody>
          <a:bodyPr>
            <a:normAutofit/>
          </a:bodyPr>
          <a:lstStyle/>
          <a:p>
            <a:r>
              <a:rPr lang="en-US" dirty="0"/>
              <a:t>When do I need to obtain a State Cultural Resource Investigation Permit?</a:t>
            </a:r>
          </a:p>
          <a:p>
            <a:r>
              <a:rPr lang="en-US" dirty="0"/>
              <a:t>Do I still need to get a SCRIP if I don’t intend on digging test pits?</a:t>
            </a:r>
          </a:p>
          <a:p>
            <a:r>
              <a:rPr lang="en-US" dirty="0"/>
              <a:t> Do I need a SCRIP for archaeological monitoring on State lands?</a:t>
            </a:r>
          </a:p>
          <a:p>
            <a:r>
              <a:rPr lang="en-US" dirty="0"/>
              <a:t>How long does it take for a SCRIP to be processed?</a:t>
            </a:r>
          </a:p>
          <a:p>
            <a:r>
              <a:rPr lang="en-US" dirty="0"/>
              <a:t>How long does a SCRIP last?</a:t>
            </a:r>
          </a:p>
          <a:p>
            <a:r>
              <a:rPr lang="en-US" dirty="0"/>
              <a:t>What do I do if I receive a SCRIP for a survey and then the project is cancelled?</a:t>
            </a:r>
          </a:p>
          <a:p>
            <a:r>
              <a:rPr lang="en-US" dirty="0"/>
              <a:t>Does submitting a report to fulfill my SCRIP stipulations also fulfill reporting requirements for Section 106 or Alaska Historic Preservation Act review?</a:t>
            </a:r>
          </a:p>
          <a:p>
            <a:r>
              <a:rPr lang="en-US" dirty="0"/>
              <a:t>Who do I contact regarding SCRIPs? </a:t>
            </a:r>
            <a:r>
              <a:rPr lang="en-US" dirty="0">
                <a:hlinkClick r:id="rId2"/>
              </a:rPr>
              <a:t>richard.vanderhoek@alaska.gov</a:t>
            </a:r>
            <a:r>
              <a:rPr lang="en-US" dirty="0"/>
              <a:t>, </a:t>
            </a:r>
            <a:r>
              <a:rPr lang="en-US" dirty="0">
                <a:hlinkClick r:id="rId3"/>
              </a:rPr>
              <a:t>oha.permits@alaska.gov</a:t>
            </a:r>
            <a:r>
              <a:rPr lang="en-US" dirty="0"/>
              <a: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0369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Content Placeholder 8">
            <a:extLst>
              <a:ext uri="{FF2B5EF4-FFF2-40B4-BE49-F238E27FC236}">
                <a16:creationId xmlns:a16="http://schemas.microsoft.com/office/drawing/2014/main" id="{0D4739B9-56A4-4F3D-A4E9-007F317EDA13}"/>
              </a:ext>
            </a:extLst>
          </p:cNvPr>
          <p:cNvPicPr>
            <a:picLocks noGrp="1" noChangeAspect="1"/>
          </p:cNvPicPr>
          <p:nvPr>
            <p:ph idx="1"/>
          </p:nvPr>
        </p:nvPicPr>
        <p:blipFill rotWithShape="1">
          <a:blip r:embed="rId7">
            <a:duotone>
              <a:prstClr val="black"/>
              <a:schemeClr val="accent5">
                <a:tint val="45000"/>
                <a:satMod val="400000"/>
              </a:schemeClr>
            </a:duotone>
            <a:alphaModFix amt="25000"/>
            <a:extLst>
              <a:ext uri="{28A0092B-C50C-407E-A947-70E740481C1C}">
                <a14:useLocalDpi xmlns:a14="http://schemas.microsoft.com/office/drawing/2010/main" val="0"/>
              </a:ext>
            </a:extLst>
          </a:blip>
          <a:srcRect l="20502" t="6683" r="3149"/>
          <a:stretch/>
        </p:blipFill>
        <p:spPr>
          <a:xfrm rot="5400000">
            <a:off x="2667000" y="-2667000"/>
            <a:ext cx="6858000" cy="12192000"/>
          </a:xfrm>
          <a:prstGeom prst="rect">
            <a:avLst/>
          </a:prstGeom>
        </p:spPr>
      </p:pic>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a:xfrm>
            <a:off x="1154955" y="1447800"/>
            <a:ext cx="8825658" cy="3329581"/>
          </a:xfrm>
        </p:spPr>
        <p:txBody>
          <a:bodyPr vert="horz" lIns="91440" tIns="45720" rIns="91440" bIns="45720" rtlCol="0" anchor="b">
            <a:normAutofit/>
          </a:bodyPr>
          <a:lstStyle/>
          <a:p>
            <a:r>
              <a:rPr lang="en-US" sz="7200"/>
              <a:t>Deep Testing</a:t>
            </a:r>
          </a:p>
        </p:txBody>
      </p:sp>
      <p:sp>
        <p:nvSpPr>
          <p:cNvPr id="26" name="Rectangle 25">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5375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p:txBody>
          <a:bodyPr>
            <a:normAutofit lnSpcReduction="10000"/>
          </a:bodyPr>
          <a:lstStyle/>
          <a:p>
            <a:pPr marL="0" indent="0">
              <a:buNone/>
            </a:pPr>
            <a:r>
              <a:rPr lang="en-US" sz="2400" b="1" dirty="0"/>
              <a:t>Introduction</a:t>
            </a:r>
          </a:p>
          <a:p>
            <a:r>
              <a:rPr lang="en-US" sz="2400" dirty="0"/>
              <a:t>Projects require a “reasonable and good faith effort”</a:t>
            </a:r>
          </a:p>
          <a:p>
            <a:r>
              <a:rPr lang="en-US" sz="2400" dirty="0"/>
              <a:t>Effort depends upon scope and scale of the project</a:t>
            </a:r>
          </a:p>
          <a:p>
            <a:r>
              <a:rPr lang="en-US" sz="2400" u="sng" dirty="0"/>
              <a:t>Deep Testing: testing to identify deeply buried cultural horizons that are not identified through conventional testing.</a:t>
            </a:r>
          </a:p>
          <a:p>
            <a:r>
              <a:rPr lang="en-US" sz="2400" dirty="0"/>
              <a:t>Agencies need to take testing for deeply buried sites into account as part of survey effort</a:t>
            </a:r>
          </a:p>
          <a:p>
            <a:r>
              <a:rPr lang="en-US" sz="2400" dirty="0"/>
              <a:t>Agencies and CRM contractors need to do deep testing early in the survey process</a:t>
            </a:r>
          </a:p>
          <a:p>
            <a:endParaRPr lang="en-US" dirty="0"/>
          </a:p>
        </p:txBody>
      </p:sp>
    </p:spTree>
    <p:extLst>
      <p:ext uri="{BB962C8B-B14F-4D97-AF65-F5344CB8AC3E}">
        <p14:creationId xmlns:p14="http://schemas.microsoft.com/office/powerpoint/2010/main" val="337600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1E1912-39FA-4E6D-A221-08DCDDF7E3E3}"/>
              </a:ext>
            </a:extLst>
          </p:cNvPr>
          <p:cNvSpPr txBox="1"/>
          <p:nvPr/>
        </p:nvSpPr>
        <p:spPr>
          <a:xfrm>
            <a:off x="2479152" y="2187564"/>
            <a:ext cx="6720525" cy="2246769"/>
          </a:xfrm>
          <a:prstGeom prst="rect">
            <a:avLst/>
          </a:prstGeom>
          <a:noFill/>
        </p:spPr>
        <p:txBody>
          <a:bodyPr wrap="square">
            <a:spAutoFit/>
          </a:bodyPr>
          <a:lstStyle/>
          <a:p>
            <a:pPr marL="457200" indent="-457200">
              <a:buFont typeface="Arial" panose="020B0604020202020204" pitchFamily="34" charset="0"/>
              <a:buChar char="•"/>
            </a:pPr>
            <a:r>
              <a:rPr lang="en-US" sz="2800" dirty="0"/>
              <a:t>SCRIP Permit</a:t>
            </a:r>
          </a:p>
          <a:p>
            <a:endParaRPr lang="en-US" sz="2800" dirty="0"/>
          </a:p>
          <a:p>
            <a:pPr marL="457200" indent="-457200">
              <a:buFont typeface="Arial" panose="020B0604020202020204" pitchFamily="34" charset="0"/>
              <a:buChar char="•"/>
            </a:pPr>
            <a:r>
              <a:rPr lang="en-US" sz="2800" dirty="0"/>
              <a:t>Survey and Testing</a:t>
            </a:r>
          </a:p>
          <a:p>
            <a:endParaRPr lang="en-US" sz="2800" dirty="0"/>
          </a:p>
          <a:p>
            <a:pPr marL="457200" indent="-457200">
              <a:buFont typeface="Arial" panose="020B0604020202020204" pitchFamily="34" charset="0"/>
              <a:buChar char="•"/>
            </a:pPr>
            <a:r>
              <a:rPr lang="en-US" sz="2800" dirty="0"/>
              <a:t>Deep Testing</a:t>
            </a:r>
          </a:p>
        </p:txBody>
      </p:sp>
    </p:spTree>
    <p:extLst>
      <p:ext uri="{BB962C8B-B14F-4D97-AF65-F5344CB8AC3E}">
        <p14:creationId xmlns:p14="http://schemas.microsoft.com/office/powerpoint/2010/main" val="4266894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a:xfrm>
            <a:off x="1103312" y="1264356"/>
            <a:ext cx="8946541" cy="5396087"/>
          </a:xfrm>
        </p:spPr>
        <p:txBody>
          <a:bodyPr>
            <a:normAutofit/>
          </a:bodyPr>
          <a:lstStyle/>
          <a:p>
            <a:pPr marL="0" indent="0">
              <a:buNone/>
            </a:pPr>
            <a:r>
              <a:rPr lang="en-US" sz="2400" b="1" dirty="0"/>
              <a:t>Notes to Agencies: </a:t>
            </a:r>
          </a:p>
          <a:p>
            <a:r>
              <a:rPr lang="en-US" sz="2400" dirty="0"/>
              <a:t>	Deep testing needs to be in Scope of Work</a:t>
            </a:r>
          </a:p>
          <a:p>
            <a:r>
              <a:rPr lang="en-US" sz="2400" dirty="0"/>
              <a:t>	Agencies should consult on Deep Testing with OHA</a:t>
            </a:r>
          </a:p>
          <a:p>
            <a:r>
              <a:rPr lang="en-US" sz="2400" dirty="0"/>
              <a:t>Deep testing as a good faith effort requirement needs to be considered on SOA &amp; 106 projects</a:t>
            </a:r>
          </a:p>
          <a:p>
            <a:r>
              <a:rPr lang="en-US" sz="2400" dirty="0"/>
              <a:t>Deep testing is done in other states</a:t>
            </a:r>
          </a:p>
          <a:p>
            <a:r>
              <a:rPr lang="en-US" sz="2000" dirty="0"/>
              <a:t>Minnesota Department of Transportation Deep Test Protocol, p.1-1):</a:t>
            </a:r>
          </a:p>
          <a:p>
            <a:pPr marL="0" indent="0">
              <a:buNone/>
            </a:pPr>
            <a:r>
              <a:rPr lang="en-US" dirty="0"/>
              <a:t>“</a:t>
            </a:r>
            <a:r>
              <a:rPr lang="en-US" sz="2000" dirty="0"/>
              <a:t>The failure to discover (deeply) buried archaeological deposits, only to find them once construction begins, can result in additional costs due to construction delays and archaeological excavation under conditions and schedules that result in higher costs, as well as the loss of important archaeological data. “</a:t>
            </a:r>
            <a:endParaRPr lang="en-US" sz="2400" dirty="0"/>
          </a:p>
          <a:p>
            <a:endParaRPr lang="en-US" sz="2400" dirty="0"/>
          </a:p>
        </p:txBody>
      </p:sp>
    </p:spTree>
    <p:extLst>
      <p:ext uri="{BB962C8B-B14F-4D97-AF65-F5344CB8AC3E}">
        <p14:creationId xmlns:p14="http://schemas.microsoft.com/office/powerpoint/2010/main" val="3746801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a:xfrm>
            <a:off x="1103312" y="1722120"/>
            <a:ext cx="8946541" cy="4526279"/>
          </a:xfrm>
        </p:spPr>
        <p:txBody>
          <a:bodyPr>
            <a:normAutofit/>
          </a:bodyPr>
          <a:lstStyle/>
          <a:p>
            <a:pPr marL="0" indent="0">
              <a:buNone/>
            </a:pPr>
            <a:r>
              <a:rPr lang="en-US" sz="2400" b="1" dirty="0"/>
              <a:t>When Planning a Project: </a:t>
            </a:r>
          </a:p>
          <a:p>
            <a:r>
              <a:rPr lang="en-US" sz="2400" dirty="0"/>
              <a:t>Look at whole APE</a:t>
            </a:r>
          </a:p>
          <a:p>
            <a:r>
              <a:rPr lang="en-US" sz="2400" dirty="0"/>
              <a:t>Remember, construction contractors consider all APE “cleared”, so all APE, to all depths, must be considered.  </a:t>
            </a:r>
          </a:p>
          <a:p>
            <a:r>
              <a:rPr lang="en-US" sz="2400" dirty="0"/>
              <a:t>Review agencies take note – project activities need a vertical as well as a horizonal “buffer”</a:t>
            </a:r>
          </a:p>
          <a:p>
            <a:r>
              <a:rPr lang="en-US" sz="2400" dirty="0"/>
              <a:t>The better data from the survey, the longer the shelf life of the survey</a:t>
            </a:r>
          </a:p>
          <a:p>
            <a:pPr marL="0" indent="0">
              <a:buNone/>
            </a:pPr>
            <a:endParaRPr lang="en-US" sz="2400" dirty="0"/>
          </a:p>
          <a:p>
            <a:endParaRPr lang="en-US" sz="2400" dirty="0"/>
          </a:p>
          <a:p>
            <a:pPr marL="0" indent="0">
              <a:buNone/>
            </a:pPr>
            <a:endParaRPr lang="en-US" dirty="0"/>
          </a:p>
        </p:txBody>
      </p:sp>
    </p:spTree>
    <p:extLst>
      <p:ext uri="{BB962C8B-B14F-4D97-AF65-F5344CB8AC3E}">
        <p14:creationId xmlns:p14="http://schemas.microsoft.com/office/powerpoint/2010/main" val="2124289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a:xfrm>
            <a:off x="1103312" y="1438508"/>
            <a:ext cx="8946541" cy="4809892"/>
          </a:xfrm>
        </p:spPr>
        <p:txBody>
          <a:bodyPr>
            <a:normAutofit lnSpcReduction="10000"/>
          </a:bodyPr>
          <a:lstStyle/>
          <a:p>
            <a:pPr marL="0" indent="0">
              <a:buNone/>
            </a:pPr>
            <a:r>
              <a:rPr lang="en-US" sz="2400" b="1" dirty="0"/>
              <a:t>When Planning a Project:</a:t>
            </a:r>
            <a:endParaRPr lang="en-US" dirty="0"/>
          </a:p>
          <a:p>
            <a:r>
              <a:rPr lang="en-US" sz="2400" dirty="0"/>
              <a:t>Aeolian/windblown sediment is main concern in Ak but could also be riverine sediment, downslope movement and anthropogenic.</a:t>
            </a:r>
            <a:endParaRPr lang="en-US" sz="2400" b="1" dirty="0"/>
          </a:p>
          <a:p>
            <a:r>
              <a:rPr lang="en-US" sz="2400" dirty="0"/>
              <a:t>Most known deeply buried sites In Interior Alaska are overlook sites on knobs or terrace edges near braided streams, while coastal sites may have deeply buried  midden sites adjacent to sandy beaches.</a:t>
            </a:r>
          </a:p>
          <a:p>
            <a:r>
              <a:rPr lang="en-US" sz="2400" dirty="0"/>
              <a:t>Consider both present and past sediment sources (former braided streams, drained lakes, tephra fall)</a:t>
            </a:r>
          </a:p>
          <a:p>
            <a:r>
              <a:rPr lang="en-US" sz="2400" dirty="0"/>
              <a:t>Need geoarchaeologist with regional geomorphic experience, in field, directing testing</a:t>
            </a:r>
          </a:p>
          <a:p>
            <a:endParaRPr lang="en-US" dirty="0"/>
          </a:p>
        </p:txBody>
      </p:sp>
    </p:spTree>
    <p:extLst>
      <p:ext uri="{BB962C8B-B14F-4D97-AF65-F5344CB8AC3E}">
        <p14:creationId xmlns:p14="http://schemas.microsoft.com/office/powerpoint/2010/main" val="3089257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p:txBody>
          <a:bodyPr/>
          <a:lstStyle/>
          <a:p>
            <a:pPr marL="0" indent="0">
              <a:buNone/>
            </a:pPr>
            <a:r>
              <a:rPr lang="en-US" sz="2400" b="1" dirty="0"/>
              <a:t>Discovery of deeply buried sites: </a:t>
            </a:r>
          </a:p>
          <a:p>
            <a:r>
              <a:rPr lang="en-US" sz="2400" dirty="0"/>
              <a:t>Dry Creek, Broken Mammoth, Mead, Keystone Creek – found by examination of exposed soil profiles in eroded banks or road cuts</a:t>
            </a:r>
          </a:p>
          <a:p>
            <a:endParaRPr lang="en-US" sz="2400" dirty="0"/>
          </a:p>
          <a:p>
            <a:r>
              <a:rPr lang="en-US" sz="2400" dirty="0"/>
              <a:t>Upward Sun River, Holzman and other sites – tested deeply enough to find lower horizons.</a:t>
            </a:r>
          </a:p>
          <a:p>
            <a:endParaRPr lang="en-US" dirty="0"/>
          </a:p>
        </p:txBody>
      </p:sp>
    </p:spTree>
    <p:extLst>
      <p:ext uri="{BB962C8B-B14F-4D97-AF65-F5344CB8AC3E}">
        <p14:creationId xmlns:p14="http://schemas.microsoft.com/office/powerpoint/2010/main" val="2312239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a:xfrm>
            <a:off x="1103312" y="1753496"/>
            <a:ext cx="8946541" cy="4494904"/>
          </a:xfrm>
        </p:spPr>
        <p:txBody>
          <a:bodyPr>
            <a:normAutofit fontScale="92500" lnSpcReduction="10000"/>
          </a:bodyPr>
          <a:lstStyle/>
          <a:p>
            <a:pPr marL="0" indent="0">
              <a:buNone/>
            </a:pPr>
            <a:r>
              <a:rPr lang="en-US" sz="2600" b="1" dirty="0"/>
              <a:t>Methodology:</a:t>
            </a:r>
          </a:p>
          <a:p>
            <a:r>
              <a:rPr lang="en-US" sz="2600" dirty="0"/>
              <a:t>Look at existing cut banks/road cuts for deeply buried horizons in initial survey, and project cuts later</a:t>
            </a:r>
          </a:p>
          <a:p>
            <a:r>
              <a:rPr lang="en-US" sz="2600" dirty="0"/>
              <a:t>Coring appropriate/necessary for geologic info but not satisfactory for archaeological testing</a:t>
            </a:r>
          </a:p>
          <a:p>
            <a:r>
              <a:rPr lang="en-US" sz="2600" dirty="0"/>
              <a:t>Need to test through early Holocene and late Pleistocene materials, usually 1 to 2m but could be greater than 4m to get through potential human occupations.</a:t>
            </a:r>
          </a:p>
          <a:p>
            <a:r>
              <a:rPr lang="en-US" sz="2600" dirty="0"/>
              <a:t>Need to meet OSHA benching requirements: 1 X 2m 2 meters deep requires 3 X 4m 1 meter deep.</a:t>
            </a:r>
          </a:p>
          <a:p>
            <a:endParaRPr lang="en-US" dirty="0"/>
          </a:p>
        </p:txBody>
      </p:sp>
    </p:spTree>
    <p:extLst>
      <p:ext uri="{BB962C8B-B14F-4D97-AF65-F5344CB8AC3E}">
        <p14:creationId xmlns:p14="http://schemas.microsoft.com/office/powerpoint/2010/main" val="2759870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p:txBody>
          <a:bodyPr>
            <a:normAutofit/>
          </a:bodyPr>
          <a:lstStyle/>
          <a:p>
            <a:pPr marL="0" indent="0">
              <a:buNone/>
            </a:pPr>
            <a:r>
              <a:rPr lang="en-US" sz="2400" b="1" dirty="0"/>
              <a:t>Methodology:</a:t>
            </a:r>
          </a:p>
          <a:p>
            <a:r>
              <a:rPr lang="en-US" sz="2400" dirty="0"/>
              <a:t>Testing: </a:t>
            </a:r>
          </a:p>
          <a:p>
            <a:pPr lvl="1"/>
            <a:r>
              <a:rPr lang="en-US" sz="2400" dirty="0"/>
              <a:t>Skim shovel and screen.   If more than a few flakes found trowel through cultural horizons</a:t>
            </a:r>
          </a:p>
          <a:p>
            <a:pPr lvl="1"/>
            <a:r>
              <a:rPr lang="en-US" sz="2400" dirty="0"/>
              <a:t>Skim shoveling a tradeoff - less resolution for more depth per time/$. </a:t>
            </a:r>
          </a:p>
          <a:p>
            <a:endParaRPr lang="en-US" sz="2400" dirty="0"/>
          </a:p>
          <a:p>
            <a:r>
              <a:rPr lang="en-US" sz="2400" dirty="0"/>
              <a:t>Equipment overburden removal after negative shovel testing requires consultation and OHA approval</a:t>
            </a:r>
          </a:p>
          <a:p>
            <a:endParaRPr lang="en-US" dirty="0"/>
          </a:p>
        </p:txBody>
      </p:sp>
    </p:spTree>
    <p:extLst>
      <p:ext uri="{BB962C8B-B14F-4D97-AF65-F5344CB8AC3E}">
        <p14:creationId xmlns:p14="http://schemas.microsoft.com/office/powerpoint/2010/main" val="1481683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49421-A8DF-4405-BD4E-1DF97C9DE4DD}"/>
              </a:ext>
            </a:extLst>
          </p:cNvPr>
          <p:cNvSpPr>
            <a:spLocks noGrp="1"/>
          </p:cNvSpPr>
          <p:nvPr>
            <p:ph type="title"/>
          </p:nvPr>
        </p:nvSpPr>
        <p:spPr/>
        <p:txBody>
          <a:bodyPr/>
          <a:lstStyle/>
          <a:p>
            <a:pPr algn="ctr"/>
            <a:r>
              <a:rPr lang="en-US" dirty="0"/>
              <a:t>Deep Testing</a:t>
            </a:r>
          </a:p>
        </p:txBody>
      </p:sp>
      <p:sp>
        <p:nvSpPr>
          <p:cNvPr id="3" name="Content Placeholder 2">
            <a:extLst>
              <a:ext uri="{FF2B5EF4-FFF2-40B4-BE49-F238E27FC236}">
                <a16:creationId xmlns:a16="http://schemas.microsoft.com/office/drawing/2014/main" id="{A4345D71-B472-4B4F-8658-2F5F11CD88C1}"/>
              </a:ext>
            </a:extLst>
          </p:cNvPr>
          <p:cNvSpPr>
            <a:spLocks noGrp="1"/>
          </p:cNvSpPr>
          <p:nvPr>
            <p:ph idx="1"/>
          </p:nvPr>
        </p:nvSpPr>
        <p:spPr>
          <a:xfrm>
            <a:off x="1103312" y="1097280"/>
            <a:ext cx="8946541" cy="5760720"/>
          </a:xfrm>
        </p:spPr>
        <p:txBody>
          <a:bodyPr>
            <a:normAutofit fontScale="92500" lnSpcReduction="10000"/>
          </a:bodyPr>
          <a:lstStyle/>
          <a:p>
            <a:pPr marL="0" indent="0">
              <a:buNone/>
            </a:pPr>
            <a:r>
              <a:rPr lang="en-US" sz="2400" b="1" dirty="0"/>
              <a:t>Main point review:</a:t>
            </a:r>
          </a:p>
          <a:p>
            <a:r>
              <a:rPr lang="en-US" sz="2400" dirty="0"/>
              <a:t>Testing for deeply buried sites needs to be considered by agencies and taken into account when planning and funding projects</a:t>
            </a:r>
          </a:p>
          <a:p>
            <a:r>
              <a:rPr lang="en-US" sz="2400" dirty="0"/>
              <a:t>Deep testing should be done if background information or soil auguring shows likely locations in APE</a:t>
            </a:r>
          </a:p>
          <a:p>
            <a:r>
              <a:rPr lang="en-US" sz="2400" dirty="0"/>
              <a:t>Skim shoveling with screening (and possibly equipment) may be employed to open large enough areas to go deeply enough to test potential cultural horizons</a:t>
            </a:r>
          </a:p>
          <a:p>
            <a:r>
              <a:rPr lang="en-US" sz="2400" dirty="0"/>
              <a:t>If a project will likely destroy a deeply buried site, deep testing should/must be done.</a:t>
            </a:r>
          </a:p>
          <a:p>
            <a:r>
              <a:rPr lang="en-US" sz="2400" dirty="0"/>
              <a:t>It is cheaper to do deep testing during survey then find sites during construction and delay or stop the project</a:t>
            </a:r>
          </a:p>
          <a:p>
            <a:r>
              <a:rPr lang="en-US" sz="2400" dirty="0"/>
              <a:t>Deep testing constitutes a reasonable and good faith effort: remember, you must be able to justify your decision</a:t>
            </a:r>
          </a:p>
          <a:p>
            <a:endParaRPr lang="en-US" dirty="0"/>
          </a:p>
        </p:txBody>
      </p:sp>
    </p:spTree>
    <p:extLst>
      <p:ext uri="{BB962C8B-B14F-4D97-AF65-F5344CB8AC3E}">
        <p14:creationId xmlns:p14="http://schemas.microsoft.com/office/powerpoint/2010/main" val="1330221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1775-DB99-4371-B31C-49D424B66B99}"/>
              </a:ext>
            </a:extLst>
          </p:cNvPr>
          <p:cNvSpPr>
            <a:spLocks noGrp="1"/>
          </p:cNvSpPr>
          <p:nvPr>
            <p:ph type="title"/>
          </p:nvPr>
        </p:nvSpPr>
        <p:spPr>
          <a:xfrm>
            <a:off x="646111" y="452717"/>
            <a:ext cx="9404723" cy="2495755"/>
          </a:xfrm>
        </p:spPr>
        <p:txBody>
          <a:bodyPr/>
          <a:lstStyle/>
          <a:p>
            <a:br>
              <a:rPr lang="en-US" dirty="0"/>
            </a:br>
            <a:br>
              <a:rPr lang="en-US" dirty="0"/>
            </a:br>
            <a:r>
              <a:rPr lang="en-US" dirty="0"/>
              <a:t>Questions?</a:t>
            </a:r>
          </a:p>
        </p:txBody>
      </p:sp>
      <p:sp>
        <p:nvSpPr>
          <p:cNvPr id="3" name="Content Placeholder 2">
            <a:extLst>
              <a:ext uri="{FF2B5EF4-FFF2-40B4-BE49-F238E27FC236}">
                <a16:creationId xmlns:a16="http://schemas.microsoft.com/office/drawing/2014/main" id="{EA0C4667-8CAA-4EFA-AF0A-15C8D67ECD69}"/>
              </a:ext>
            </a:extLst>
          </p:cNvPr>
          <p:cNvSpPr>
            <a:spLocks noGrp="1"/>
          </p:cNvSpPr>
          <p:nvPr>
            <p:ph idx="1"/>
          </p:nvPr>
        </p:nvSpPr>
        <p:spPr>
          <a:xfrm>
            <a:off x="1103312" y="3051110"/>
            <a:ext cx="8946541" cy="3197289"/>
          </a:xfrm>
        </p:spPr>
        <p:txBody>
          <a:bodyPr>
            <a:normAutofit fontScale="92500" lnSpcReduction="20000"/>
          </a:bodyPr>
          <a:lstStyle/>
          <a:p>
            <a:pPr marL="0" indent="0">
              <a:buNone/>
            </a:pPr>
            <a:r>
              <a:rPr lang="en-US" dirty="0"/>
              <a:t>Richard VanderHoek, Ph.D.</a:t>
            </a:r>
          </a:p>
          <a:p>
            <a:pPr marL="0" indent="0">
              <a:buNone/>
            </a:pPr>
            <a:r>
              <a:rPr lang="en-US" dirty="0"/>
              <a:t>Deputy SHPO</a:t>
            </a:r>
          </a:p>
          <a:p>
            <a:pPr marL="0" indent="0">
              <a:buNone/>
            </a:pPr>
            <a:r>
              <a:rPr lang="en-US" dirty="0"/>
              <a:t>State Archaeologist</a:t>
            </a:r>
          </a:p>
          <a:p>
            <a:pPr marL="0" indent="0">
              <a:buNone/>
            </a:pPr>
            <a:r>
              <a:rPr lang="en-US" dirty="0"/>
              <a:t>Office of History and Archaeology</a:t>
            </a:r>
          </a:p>
          <a:p>
            <a:pPr marL="0" indent="0">
              <a:buNone/>
            </a:pPr>
            <a:r>
              <a:rPr lang="en-US" dirty="0"/>
              <a:t>550 West 7th Avenue, Suite 1310</a:t>
            </a:r>
          </a:p>
          <a:p>
            <a:pPr marL="0" indent="0">
              <a:buNone/>
            </a:pPr>
            <a:r>
              <a:rPr lang="en-US" dirty="0"/>
              <a:t>Anchorage, Alaska 99501-3565</a:t>
            </a:r>
          </a:p>
          <a:p>
            <a:pPr marL="0" indent="0">
              <a:buNone/>
            </a:pPr>
            <a:r>
              <a:rPr lang="en-US" dirty="0"/>
              <a:t>(907) 269-8728</a:t>
            </a:r>
          </a:p>
          <a:p>
            <a:pPr marL="0" indent="0">
              <a:buNone/>
            </a:pPr>
            <a:r>
              <a:rPr lang="en-US" dirty="0"/>
              <a:t>richard.vanderhoek@alaska.gov </a:t>
            </a:r>
          </a:p>
          <a:p>
            <a:pPr marL="0" indent="0">
              <a:buNone/>
            </a:pPr>
            <a:r>
              <a:rPr lang="en-US" dirty="0"/>
              <a:t>Teleworking - Email is best method of communication.</a:t>
            </a:r>
          </a:p>
          <a:p>
            <a:pPr marL="0" indent="0">
              <a:buNone/>
            </a:pPr>
            <a:endParaRPr lang="en-US" dirty="0"/>
          </a:p>
        </p:txBody>
      </p:sp>
      <p:pic>
        <p:nvPicPr>
          <p:cNvPr id="5" name="Picture 4" descr="Graphical user interface, text, website&#10;&#10;Description automatically generated">
            <a:extLst>
              <a:ext uri="{FF2B5EF4-FFF2-40B4-BE49-F238E27FC236}">
                <a16:creationId xmlns:a16="http://schemas.microsoft.com/office/drawing/2014/main" id="{3D0C6CC3-49CF-40AB-B235-0FAFF7308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27" y="161926"/>
            <a:ext cx="6791325" cy="895350"/>
          </a:xfrm>
          <a:prstGeom prst="rect">
            <a:avLst/>
          </a:prstGeom>
        </p:spPr>
      </p:pic>
    </p:spTree>
    <p:extLst>
      <p:ext uri="{BB962C8B-B14F-4D97-AF65-F5344CB8AC3E}">
        <p14:creationId xmlns:p14="http://schemas.microsoft.com/office/powerpoint/2010/main" val="2442095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A40B6AB-FEF7-43B7-9CA2-C9A855B7B654}"/>
              </a:ext>
            </a:extLst>
          </p:cNvPr>
          <p:cNvGraphicFramePr>
            <a:graphicFrameLocks noChangeAspect="1"/>
          </p:cNvGraphicFramePr>
          <p:nvPr>
            <p:extLst>
              <p:ext uri="{D42A27DB-BD31-4B8C-83A1-F6EECF244321}">
                <p14:modId xmlns:p14="http://schemas.microsoft.com/office/powerpoint/2010/main" val="380397584"/>
              </p:ext>
            </p:extLst>
          </p:nvPr>
        </p:nvGraphicFramePr>
        <p:xfrm>
          <a:off x="3233768" y="0"/>
          <a:ext cx="5298723" cy="6858000"/>
        </p:xfrm>
        <a:graphic>
          <a:graphicData uri="http://schemas.openxmlformats.org/presentationml/2006/ole">
            <mc:AlternateContent xmlns:mc="http://schemas.openxmlformats.org/markup-compatibility/2006">
              <mc:Choice xmlns:v="urn:schemas-microsoft-com:vml" Requires="v">
                <p:oleObj spid="_x0000_s4105" name="Acrobat Document" r:id="rId3" imgW="5829257" imgH="7543568" progId="AcroExch.Document.DC">
                  <p:embed/>
                </p:oleObj>
              </mc:Choice>
              <mc:Fallback>
                <p:oleObj name="Acrobat Document" r:id="rId3" imgW="5829257" imgH="7543568" progId="AcroExch.Document.DC">
                  <p:embed/>
                  <p:pic>
                    <p:nvPicPr>
                      <p:cNvPr id="0" name=""/>
                      <p:cNvPicPr/>
                      <p:nvPr/>
                    </p:nvPicPr>
                    <p:blipFill>
                      <a:blip r:embed="rId4"/>
                      <a:stretch>
                        <a:fillRect/>
                      </a:stretch>
                    </p:blipFill>
                    <p:spPr>
                      <a:xfrm>
                        <a:off x="3233768" y="0"/>
                        <a:ext cx="5298723" cy="6858000"/>
                      </a:xfrm>
                      <a:prstGeom prst="rect">
                        <a:avLst/>
                      </a:prstGeom>
                    </p:spPr>
                  </p:pic>
                </p:oleObj>
              </mc:Fallback>
            </mc:AlternateContent>
          </a:graphicData>
        </a:graphic>
      </p:graphicFrame>
    </p:spTree>
    <p:extLst>
      <p:ext uri="{BB962C8B-B14F-4D97-AF65-F5344CB8AC3E}">
        <p14:creationId xmlns:p14="http://schemas.microsoft.com/office/powerpoint/2010/main" val="184238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D54B-3873-4E55-95F7-979CE5DF66DD}"/>
              </a:ext>
            </a:extLst>
          </p:cNvPr>
          <p:cNvSpPr>
            <a:spLocks noGrp="1"/>
          </p:cNvSpPr>
          <p:nvPr>
            <p:ph type="title"/>
          </p:nvPr>
        </p:nvSpPr>
        <p:spPr/>
        <p:txBody>
          <a:bodyPr/>
          <a:lstStyle/>
          <a:p>
            <a:pPr algn="ctr"/>
            <a:r>
              <a:rPr lang="en-US" dirty="0"/>
              <a:t>Permitting Legal Framework</a:t>
            </a:r>
          </a:p>
        </p:txBody>
      </p:sp>
      <p:sp>
        <p:nvSpPr>
          <p:cNvPr id="3" name="Content Placeholder 2">
            <a:extLst>
              <a:ext uri="{FF2B5EF4-FFF2-40B4-BE49-F238E27FC236}">
                <a16:creationId xmlns:a16="http://schemas.microsoft.com/office/drawing/2014/main" id="{6780B439-79E9-4509-955B-CE6CE4F84A97}"/>
              </a:ext>
            </a:extLst>
          </p:cNvPr>
          <p:cNvSpPr>
            <a:spLocks noGrp="1"/>
          </p:cNvSpPr>
          <p:nvPr>
            <p:ph idx="1"/>
          </p:nvPr>
        </p:nvSpPr>
        <p:spPr/>
        <p:txBody>
          <a:bodyPr>
            <a:normAutofit/>
          </a:bodyPr>
          <a:lstStyle/>
          <a:p>
            <a:r>
              <a:rPr lang="en-US" sz="2800" dirty="0"/>
              <a:t>The issuance of State Cultural Resource Investigation Permits (SCRIPs) for historic, prehistoric, and archaeological investigations (surveys) on state lands is authorized under AS 41.35.080 and 11 AAC 16. 30-90. </a:t>
            </a:r>
          </a:p>
          <a:p>
            <a:r>
              <a:rPr lang="en-US" sz="2800" dirty="0"/>
              <a:t>Paleontological resources (“fossils”) are considered archaeological resources under AS 41.35.230(2). </a:t>
            </a:r>
          </a:p>
        </p:txBody>
      </p:sp>
    </p:spTree>
    <p:extLst>
      <p:ext uri="{BB962C8B-B14F-4D97-AF65-F5344CB8AC3E}">
        <p14:creationId xmlns:p14="http://schemas.microsoft.com/office/powerpoint/2010/main" val="213973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C36C-0972-4F1F-AFC4-3034901211F1}"/>
              </a:ext>
            </a:extLst>
          </p:cNvPr>
          <p:cNvSpPr>
            <a:spLocks noGrp="1"/>
          </p:cNvSpPr>
          <p:nvPr>
            <p:ph type="title"/>
          </p:nvPr>
        </p:nvSpPr>
        <p:spPr>
          <a:xfrm>
            <a:off x="451945" y="365125"/>
            <a:ext cx="11330151" cy="1325563"/>
          </a:xfrm>
        </p:spPr>
        <p:txBody>
          <a:bodyPr>
            <a:normAutofit fontScale="90000"/>
          </a:bodyPr>
          <a:lstStyle/>
          <a:p>
            <a:pPr algn="ctr"/>
            <a:r>
              <a:rPr lang="en-US" dirty="0"/>
              <a:t>When do you need an Alaska </a:t>
            </a:r>
            <a:br>
              <a:rPr lang="en-US" dirty="0"/>
            </a:br>
            <a:r>
              <a:rPr lang="en-US" dirty="0"/>
              <a:t>State Cultural Resource Investigative Permit (SCRIP)?</a:t>
            </a:r>
          </a:p>
        </p:txBody>
      </p:sp>
      <p:sp>
        <p:nvSpPr>
          <p:cNvPr id="3" name="Content Placeholder 2">
            <a:extLst>
              <a:ext uri="{FF2B5EF4-FFF2-40B4-BE49-F238E27FC236}">
                <a16:creationId xmlns:a16="http://schemas.microsoft.com/office/drawing/2014/main" id="{56706821-3078-485D-B828-A0E5B3864B47}"/>
              </a:ext>
            </a:extLst>
          </p:cNvPr>
          <p:cNvSpPr>
            <a:spLocks noGrp="1"/>
          </p:cNvSpPr>
          <p:nvPr>
            <p:ph idx="1"/>
          </p:nvPr>
        </p:nvSpPr>
        <p:spPr>
          <a:xfrm>
            <a:off x="838200" y="2753709"/>
            <a:ext cx="10515600" cy="3499945"/>
          </a:xfrm>
        </p:spPr>
        <p:txBody>
          <a:bodyPr/>
          <a:lstStyle/>
          <a:p>
            <a:r>
              <a:rPr lang="en-US" sz="2800" dirty="0"/>
              <a:t>When you are on state-owned land,  </a:t>
            </a:r>
          </a:p>
          <a:p>
            <a:r>
              <a:rPr lang="en-US" sz="2800" dirty="0"/>
              <a:t>including intertidal and subtidal land, or</a:t>
            </a:r>
          </a:p>
          <a:p>
            <a:r>
              <a:rPr lang="en-US" sz="2800" dirty="0"/>
              <a:t>state-managed land.</a:t>
            </a:r>
          </a:p>
          <a:p>
            <a:r>
              <a:rPr lang="en-US" sz="2800" dirty="0"/>
              <a:t>Examples: Lands owned or managed by DOT&amp;PF, DNR/DPOR, DMLW or Forestry, F&amp;G, etc.</a:t>
            </a:r>
          </a:p>
          <a:p>
            <a:endParaRPr lang="en-US" sz="2800" dirty="0"/>
          </a:p>
          <a:p>
            <a:endParaRPr lang="en-US" sz="2800" dirty="0"/>
          </a:p>
          <a:p>
            <a:endParaRPr lang="en-US" sz="2800" dirty="0"/>
          </a:p>
          <a:p>
            <a:endParaRPr lang="en-US" sz="2800" dirty="0"/>
          </a:p>
          <a:p>
            <a:endParaRPr lang="en-US" sz="2800" dirty="0"/>
          </a:p>
          <a:p>
            <a:endParaRPr lang="en-US" sz="2800"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92263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783E-62DB-49BB-9720-B96542D2BDD1}"/>
              </a:ext>
            </a:extLst>
          </p:cNvPr>
          <p:cNvSpPr>
            <a:spLocks noGrp="1"/>
          </p:cNvSpPr>
          <p:nvPr>
            <p:ph type="title"/>
          </p:nvPr>
        </p:nvSpPr>
        <p:spPr/>
        <p:txBody>
          <a:bodyPr/>
          <a:lstStyle/>
          <a:p>
            <a:r>
              <a:rPr lang="en-US" dirty="0"/>
              <a:t>How long are permits good for?</a:t>
            </a:r>
          </a:p>
        </p:txBody>
      </p:sp>
      <p:sp>
        <p:nvSpPr>
          <p:cNvPr id="3" name="Content Placeholder 2">
            <a:extLst>
              <a:ext uri="{FF2B5EF4-FFF2-40B4-BE49-F238E27FC236}">
                <a16:creationId xmlns:a16="http://schemas.microsoft.com/office/drawing/2014/main" id="{DDFA0BFE-E9E2-40BE-ACE2-AB93166849D6}"/>
              </a:ext>
            </a:extLst>
          </p:cNvPr>
          <p:cNvSpPr>
            <a:spLocks noGrp="1"/>
          </p:cNvSpPr>
          <p:nvPr>
            <p:ph idx="1"/>
          </p:nvPr>
        </p:nvSpPr>
        <p:spPr/>
        <p:txBody>
          <a:bodyPr>
            <a:normAutofit/>
          </a:bodyPr>
          <a:lstStyle/>
          <a:p>
            <a:r>
              <a:rPr lang="en-US" sz="2800" dirty="0"/>
              <a:t>Commercial Survey Permit: one year</a:t>
            </a:r>
          </a:p>
          <a:p>
            <a:r>
              <a:rPr lang="en-US" sz="2800" dirty="0"/>
              <a:t>Monitoring Permit: one year</a:t>
            </a:r>
          </a:p>
          <a:p>
            <a:r>
              <a:rPr lang="en-US" sz="2800" dirty="0"/>
              <a:t>Academic/Research Survey Permit: may be issued for up to three years, with a possible three-year extension</a:t>
            </a:r>
          </a:p>
        </p:txBody>
      </p:sp>
    </p:spTree>
    <p:extLst>
      <p:ext uri="{BB962C8B-B14F-4D97-AF65-F5344CB8AC3E}">
        <p14:creationId xmlns:p14="http://schemas.microsoft.com/office/powerpoint/2010/main" val="2475164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BC38-5551-4A2D-A7AC-212767E18B4E}"/>
              </a:ext>
            </a:extLst>
          </p:cNvPr>
          <p:cNvSpPr>
            <a:spLocks noGrp="1"/>
          </p:cNvSpPr>
          <p:nvPr>
            <p:ph type="title"/>
          </p:nvPr>
        </p:nvSpPr>
        <p:spPr>
          <a:xfrm>
            <a:off x="252248" y="452718"/>
            <a:ext cx="4099035" cy="3803972"/>
          </a:xfrm>
        </p:spPr>
        <p:txBody>
          <a:bodyPr/>
          <a:lstStyle/>
          <a:p>
            <a:pPr algn="ctr"/>
            <a:r>
              <a:rPr lang="en-US" dirty="0"/>
              <a:t>OHA Website:</a:t>
            </a:r>
            <a:br>
              <a:rPr lang="en-US" dirty="0"/>
            </a:br>
            <a:r>
              <a:rPr lang="en-US" i="1" dirty="0"/>
              <a:t>Permits for Investigations on State Land</a:t>
            </a:r>
          </a:p>
        </p:txBody>
      </p:sp>
      <p:sp>
        <p:nvSpPr>
          <p:cNvPr id="3" name="Content Placeholder 2">
            <a:extLst>
              <a:ext uri="{FF2B5EF4-FFF2-40B4-BE49-F238E27FC236}">
                <a16:creationId xmlns:a16="http://schemas.microsoft.com/office/drawing/2014/main" id="{46FDF719-4B9D-4B51-8B6F-9135735F1FCB}"/>
              </a:ext>
            </a:extLst>
          </p:cNvPr>
          <p:cNvSpPr>
            <a:spLocks noGrp="1"/>
          </p:cNvSpPr>
          <p:nvPr>
            <p:ph idx="1"/>
          </p:nvPr>
        </p:nvSpPr>
        <p:spPr>
          <a:xfrm>
            <a:off x="378372" y="3429000"/>
            <a:ext cx="4099035" cy="2892971"/>
          </a:xfrm>
        </p:spPr>
        <p:txBody>
          <a:bodyPr/>
          <a:lstStyle/>
          <a:p>
            <a:r>
              <a:rPr lang="en-US" dirty="0">
                <a:hlinkClick r:id="rId2"/>
              </a:rPr>
              <a:t>http://dnr.alaska.gov/parks/oha/archsurv/permitinvestigate.htm</a:t>
            </a:r>
            <a:r>
              <a:rPr lang="en-US" dirty="0"/>
              <a:t> </a:t>
            </a:r>
          </a:p>
          <a:p>
            <a:pPr algn="ctr"/>
            <a:r>
              <a:rPr lang="en-US" sz="2800" dirty="0"/>
              <a:t>SCRIPS Application</a:t>
            </a:r>
          </a:p>
        </p:txBody>
      </p:sp>
      <p:pic>
        <p:nvPicPr>
          <p:cNvPr id="5" name="Picture 4" descr="Graphical user interface, text, website&#10;&#10;Description automatically generated">
            <a:extLst>
              <a:ext uri="{FF2B5EF4-FFF2-40B4-BE49-F238E27FC236}">
                <a16:creationId xmlns:a16="http://schemas.microsoft.com/office/drawing/2014/main" id="{35E2F75B-026E-4E92-B768-0D1B54EB7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878" y="184824"/>
            <a:ext cx="6446399" cy="6245159"/>
          </a:xfrm>
          <a:prstGeom prst="rect">
            <a:avLst/>
          </a:prstGeom>
        </p:spPr>
      </p:pic>
      <p:sp>
        <p:nvSpPr>
          <p:cNvPr id="6" name="Rectangle 5">
            <a:extLst>
              <a:ext uri="{FF2B5EF4-FFF2-40B4-BE49-F238E27FC236}">
                <a16:creationId xmlns:a16="http://schemas.microsoft.com/office/drawing/2014/main" id="{653FDFA1-EAAC-4768-B276-487AED7C1738}"/>
              </a:ext>
            </a:extLst>
          </p:cNvPr>
          <p:cNvSpPr/>
          <p:nvPr/>
        </p:nvSpPr>
        <p:spPr>
          <a:xfrm>
            <a:off x="8173616" y="3769567"/>
            <a:ext cx="849086" cy="205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82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0DD9-3F52-4EA6-B084-00286486AAE2}"/>
              </a:ext>
            </a:extLst>
          </p:cNvPr>
          <p:cNvSpPr>
            <a:spLocks noGrp="1"/>
          </p:cNvSpPr>
          <p:nvPr>
            <p:ph type="title"/>
          </p:nvPr>
        </p:nvSpPr>
        <p:spPr>
          <a:xfrm>
            <a:off x="646111" y="1471448"/>
            <a:ext cx="3505475" cy="4960882"/>
          </a:xfrm>
        </p:spPr>
        <p:txBody>
          <a:bodyPr/>
          <a:lstStyle/>
          <a:p>
            <a:pPr algn="ctr"/>
            <a:r>
              <a:rPr lang="en-US" dirty="0"/>
              <a:t>Alaska SCRIP (State Cultural Resources Investigative Permit)</a:t>
            </a:r>
          </a:p>
        </p:txBody>
      </p:sp>
      <p:pic>
        <p:nvPicPr>
          <p:cNvPr id="6" name="Picture 5" descr="Table&#10;&#10;Description automatically generated">
            <a:extLst>
              <a:ext uri="{FF2B5EF4-FFF2-40B4-BE49-F238E27FC236}">
                <a16:creationId xmlns:a16="http://schemas.microsoft.com/office/drawing/2014/main" id="{B370D6D4-1672-4ADF-B75B-5EEAFC77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71" y="-205559"/>
            <a:ext cx="5932715" cy="7677631"/>
          </a:xfrm>
          <a:prstGeom prst="rect">
            <a:avLst/>
          </a:prstGeom>
        </p:spPr>
      </p:pic>
    </p:spTree>
    <p:extLst>
      <p:ext uri="{BB962C8B-B14F-4D97-AF65-F5344CB8AC3E}">
        <p14:creationId xmlns:p14="http://schemas.microsoft.com/office/powerpoint/2010/main" val="429302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7625</TotalTime>
  <Words>3278</Words>
  <Application>Microsoft Office PowerPoint</Application>
  <PresentationFormat>Widescreen</PresentationFormat>
  <Paragraphs>296</Paragraphs>
  <Slides>48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Century Gothic</vt:lpstr>
      <vt:lpstr>Wingdings 3</vt:lpstr>
      <vt:lpstr>Ion</vt:lpstr>
      <vt:lpstr>Adobe Acrobat Document</vt:lpstr>
      <vt:lpstr>PowerPoint Presentation</vt:lpstr>
      <vt:lpstr>PowerPoint Presentation</vt:lpstr>
      <vt:lpstr>State Permitting and Survey Strategies</vt:lpstr>
      <vt:lpstr>PowerPoint Presentation</vt:lpstr>
      <vt:lpstr>Permitting Legal Framework</vt:lpstr>
      <vt:lpstr>When do you need an Alaska  State Cultural Resource Investigative Permit (SCRIP)?</vt:lpstr>
      <vt:lpstr>How long are permits good for?</vt:lpstr>
      <vt:lpstr>OHA Website: Permits for Investigations on State Land</vt:lpstr>
      <vt:lpstr>Alaska SCRIP (State Cultural Resources Investigative Permit)</vt:lpstr>
      <vt:lpstr>Alaska SCRIP  A. Applicant Section:      </vt:lpstr>
      <vt:lpstr>Filling out your SCRIP</vt:lpstr>
      <vt:lpstr>Your Permit Must Have:</vt:lpstr>
      <vt:lpstr>Your Permit Must Have:</vt:lpstr>
      <vt:lpstr>Your Permit Must Have:</vt:lpstr>
      <vt:lpstr>Your Permit Must Have:</vt:lpstr>
      <vt:lpstr>Your Permit Must Have:</vt:lpstr>
      <vt:lpstr>Your Permit Must Have:</vt:lpstr>
      <vt:lpstr>Alaska SCRIP   A. Applicant Section, (cont.) Lower section includes instructions on: - Research Design - Purpose and Character of  proposed work - Location of Work - AHRS Cultural Resources - Copy of Land Use Permit  from Land Managing  Agency, if appropriate.     </vt:lpstr>
      <vt:lpstr>Alaska SCRIP  B. Agency Land Manager Authorization -Signature is requires from state land managers of all agency lands involved in project (DOT&amp;PF, Division of Parks and Outdoor Recreation [DPOR] etc.) -The permit application makes the land managers aware of the project and their signature grants their permission to do survey on their lands.      </vt:lpstr>
      <vt:lpstr>Alaska SCRIP   B. Agency Land Manager Authorization (cont.) - Some state agencies do not wish to have cultural resources found on their land, as it complicates commercial usage of those lands.  The Mental Health Trust Authority and the University of Alaska will generally not sign “academic” archaeological surveys, though will sign surveys for commercial purposes.     </vt:lpstr>
      <vt:lpstr>Alaska SCRIP  C. Office of History and Archaeology Authorization   - Signature authorization has been delegated from DPOR Director to the Chief of OHA (Judy Bittner) - Permits generally expire at end of the  calendar year they were issued for -Report is due six months after fieldwork ends, as per state regulations     </vt:lpstr>
      <vt:lpstr>OHA Website: Permits for Investigations on State Land</vt:lpstr>
      <vt:lpstr>SCRIP Stipulations and Conditions </vt:lpstr>
      <vt:lpstr>Permit Application </vt:lpstr>
      <vt:lpstr>Permit Application </vt:lpstr>
      <vt:lpstr>Permit Application </vt:lpstr>
      <vt:lpstr>Permit Fieldwork </vt:lpstr>
      <vt:lpstr>Permit Fieldwork </vt:lpstr>
      <vt:lpstr>Permit Fieldwork </vt:lpstr>
      <vt:lpstr>Permit Fieldwork </vt:lpstr>
      <vt:lpstr>Permit Reporting </vt:lpstr>
      <vt:lpstr>Permit Reporting </vt:lpstr>
      <vt:lpstr>Permit Reporting </vt:lpstr>
      <vt:lpstr>Permit Reporting </vt:lpstr>
      <vt:lpstr>Land-Use Stipulations for State General Lands managed by DNR/DMLW </vt:lpstr>
      <vt:lpstr>Project Specific Stipulations </vt:lpstr>
      <vt:lpstr>Frequently Asked Questions (FAQ’s) </vt:lpstr>
      <vt:lpstr>Deep Testing</vt:lpstr>
      <vt:lpstr>Deep Testing</vt:lpstr>
      <vt:lpstr>Deep Testing</vt:lpstr>
      <vt:lpstr>Deep Testing</vt:lpstr>
      <vt:lpstr>Deep Testing</vt:lpstr>
      <vt:lpstr>Deep Testing</vt:lpstr>
      <vt:lpstr>Deep Testing</vt:lpstr>
      <vt:lpstr>Deep Testing</vt:lpstr>
      <vt:lpstr>Deep Testing</vt:lpstr>
      <vt:lpst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Permitting and Survey Strategies</dc:title>
  <dc:creator>VanderHoek, Richard (DNR)</dc:creator>
  <cp:lastModifiedBy>Lewis, Maria A (DNR)</cp:lastModifiedBy>
  <cp:revision>118</cp:revision>
  <dcterms:created xsi:type="dcterms:W3CDTF">2021-03-10T02:31:25Z</dcterms:created>
  <dcterms:modified xsi:type="dcterms:W3CDTF">2021-04-22T19:25:17Z</dcterms:modified>
</cp:coreProperties>
</file>